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99" r:id="rId2"/>
    <p:sldId id="301" r:id="rId3"/>
    <p:sldId id="302" r:id="rId4"/>
    <p:sldId id="334" r:id="rId5"/>
    <p:sldId id="335" r:id="rId6"/>
    <p:sldId id="324" r:id="rId7"/>
    <p:sldId id="328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6005" autoAdjust="0"/>
  </p:normalViewPr>
  <p:slideViewPr>
    <p:cSldViewPr>
      <p:cViewPr>
        <p:scale>
          <a:sx n="75" d="100"/>
          <a:sy n="75" d="100"/>
        </p:scale>
        <p:origin x="-582" y="-270"/>
      </p:cViewPr>
      <p:guideLst>
        <p:guide orient="horz" pos="218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33F0E-847F-4B19-870D-738E0F500CF7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F3AB4-2296-4286-B2CE-A1F4C2960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18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341D52-4E97-4E86-B55B-E43E2CF994F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B534B8-5C50-4F40-8980-1119ABFF10B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9C021C-936F-46C7-BBCC-8711DA03DAE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9C021C-936F-46C7-BBCC-8711DA03DAE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9C021C-936F-46C7-BBCC-8711DA03DAE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9C021C-936F-46C7-BBCC-8711DA03DAE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9C021C-936F-46C7-BBCC-8711DA03DAE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B26E-12F9-4AD6-908A-15C79AAF7B8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552451"/>
            <a:ext cx="560917" cy="5693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" name="矩形 4"/>
          <p:cNvSpPr/>
          <p:nvPr userDrawn="1"/>
        </p:nvSpPr>
        <p:spPr>
          <a:xfrm>
            <a:off x="605367" y="552451"/>
            <a:ext cx="114300" cy="5693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原创设计师QQ598969553      _1"/>
          <p:cNvSpPr>
            <a:spLocks noGrp="1" noSelect="1" noRot="1" noChangeAspect="1" noMove="1" noResize="1" noChangeShapeType="1" noTextEdit="1"/>
          </p:cNvSpPr>
          <p:nvPr/>
        </p:nvSpPr>
        <p:spPr bwMode="auto">
          <a:xfrm>
            <a:off x="0" y="-10584"/>
            <a:ext cx="3407833" cy="6879168"/>
          </a:xfrm>
          <a:custGeom>
            <a:avLst/>
            <a:gdLst>
              <a:gd name="T0" fmla="*/ 0 w 1624"/>
              <a:gd name="T1" fmla="*/ 0 h 3250"/>
              <a:gd name="T2" fmla="*/ 2147483646 w 1624"/>
              <a:gd name="T3" fmla="*/ 2147483646 h 3250"/>
              <a:gd name="T4" fmla="*/ 0 w 1624"/>
              <a:gd name="T5" fmla="*/ 2147483646 h 3250"/>
              <a:gd name="T6" fmla="*/ 0 w 1624"/>
              <a:gd name="T7" fmla="*/ 0 h 32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4" h="3250">
                <a:moveTo>
                  <a:pt x="0" y="0"/>
                </a:moveTo>
                <a:lnTo>
                  <a:pt x="1624" y="1625"/>
                </a:lnTo>
                <a:lnTo>
                  <a:pt x="0" y="325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55" name="原创设计师QQ598969553      _2"/>
          <p:cNvSpPr>
            <a:spLocks noGrp="1" noSelect="1" noRot="1" noChangeAspect="1" noMove="1" noResize="1" noChangeShapeType="1" noTextEdit="1"/>
          </p:cNvSpPr>
          <p:nvPr/>
        </p:nvSpPr>
        <p:spPr bwMode="auto">
          <a:xfrm>
            <a:off x="0" y="2844800"/>
            <a:ext cx="584200" cy="1168400"/>
          </a:xfrm>
          <a:custGeom>
            <a:avLst/>
            <a:gdLst>
              <a:gd name="T0" fmla="*/ 0 w 557"/>
              <a:gd name="T1" fmla="*/ 0 h 1112"/>
              <a:gd name="T2" fmla="*/ 557 w 557"/>
              <a:gd name="T3" fmla="*/ 557 h 1112"/>
              <a:gd name="T4" fmla="*/ 0 w 557"/>
              <a:gd name="T5" fmla="*/ 1112 h 1112"/>
              <a:gd name="T6" fmla="*/ 0 w 557"/>
              <a:gd name="T7" fmla="*/ 0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7" h="1112">
                <a:moveTo>
                  <a:pt x="0" y="0"/>
                </a:moveTo>
                <a:lnTo>
                  <a:pt x="557" y="557"/>
                </a:lnTo>
                <a:lnTo>
                  <a:pt x="0" y="111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2400"/>
          </a:p>
        </p:txBody>
      </p:sp>
      <p:sp>
        <p:nvSpPr>
          <p:cNvPr id="56" name="原创设计师QQ598969553      _3"/>
          <p:cNvSpPr>
            <a:spLocks noGrp="1" noSelect="1" noRot="1" noChangeAspect="1" noMove="1" noResize="1" noChangeShapeType="1" noTextEdit="1"/>
          </p:cNvSpPr>
          <p:nvPr/>
        </p:nvSpPr>
        <p:spPr bwMode="auto">
          <a:xfrm>
            <a:off x="2620433" y="2082800"/>
            <a:ext cx="774700" cy="1545167"/>
          </a:xfrm>
          <a:custGeom>
            <a:avLst/>
            <a:gdLst>
              <a:gd name="T0" fmla="*/ 0 w 286"/>
              <a:gd name="T1" fmla="*/ 0 h 571"/>
              <a:gd name="T2" fmla="*/ 286 w 286"/>
              <a:gd name="T3" fmla="*/ 287 h 571"/>
              <a:gd name="T4" fmla="*/ 0 w 286"/>
              <a:gd name="T5" fmla="*/ 571 h 571"/>
              <a:gd name="T6" fmla="*/ 0 w 286"/>
              <a:gd name="T7" fmla="*/ 0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" h="571">
                <a:moveTo>
                  <a:pt x="0" y="0"/>
                </a:moveTo>
                <a:lnTo>
                  <a:pt x="286" y="287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noFill/>
          <a:ln w="63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sz="2400"/>
          </a:p>
        </p:txBody>
      </p:sp>
      <p:sp>
        <p:nvSpPr>
          <p:cNvPr id="57" name="原创设计师QQ598969553      _4"/>
          <p:cNvSpPr>
            <a:spLocks noGrp="1" noSelect="1" noRot="1" noChangeAspect="1" noMove="1" noResize="1" noChangeShapeType="1" noTextEdit="1"/>
          </p:cNvSpPr>
          <p:nvPr/>
        </p:nvSpPr>
        <p:spPr bwMode="auto">
          <a:xfrm>
            <a:off x="2963333" y="2787651"/>
            <a:ext cx="628651" cy="1259416"/>
          </a:xfrm>
          <a:custGeom>
            <a:avLst/>
            <a:gdLst>
              <a:gd name="T0" fmla="*/ 0 w 278"/>
              <a:gd name="T1" fmla="*/ 0 h 557"/>
              <a:gd name="T2" fmla="*/ 2147483646 w 278"/>
              <a:gd name="T3" fmla="*/ 2147483646 h 557"/>
              <a:gd name="T4" fmla="*/ 0 w 278"/>
              <a:gd name="T5" fmla="*/ 2147483646 h 557"/>
              <a:gd name="T6" fmla="*/ 0 w 278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8" h="557">
                <a:moveTo>
                  <a:pt x="0" y="0"/>
                </a:moveTo>
                <a:lnTo>
                  <a:pt x="278" y="278"/>
                </a:lnTo>
                <a:lnTo>
                  <a:pt x="0" y="5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58" name="原创设计师QQ598969553      _5"/>
          <p:cNvSpPr>
            <a:spLocks noChangeArrowheads="1"/>
          </p:cNvSpPr>
          <p:nvPr/>
        </p:nvSpPr>
        <p:spPr bwMode="auto">
          <a:xfrm>
            <a:off x="4654551" y="2155931"/>
            <a:ext cx="662521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sz="4800" dirty="0">
                <a:solidFill>
                  <a:srgbClr val="C00000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SSI Model in the </a:t>
            </a:r>
            <a:endParaRPr lang="en-US" altLang="zh-CN" sz="4800" dirty="0" smtClean="0">
              <a:solidFill>
                <a:srgbClr val="C00000"/>
              </a:solidFill>
              <a:latin typeface="Impact" panose="020B0806030902050204" pitchFamily="34" charset="0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4800" dirty="0" smtClean="0"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Collaborative </a:t>
            </a:r>
            <a:r>
              <a:rPr lang="en-US" altLang="zh-CN" sz="4800" dirty="0"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Innovations </a:t>
            </a:r>
            <a:endParaRPr lang="en-US" altLang="zh-CN" sz="4800" dirty="0" smtClean="0">
              <a:latin typeface="Impact" panose="020B0806030902050204" pitchFamily="34" charset="0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48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in </a:t>
            </a:r>
            <a:r>
              <a:rPr lang="en-US" altLang="zh-CN" sz="48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Universities</a:t>
            </a:r>
            <a:r>
              <a:rPr lang="en-US" altLang="zh-CN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en-US" altLang="zh-CN" sz="4800" dirty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60" name="原创设计师QQ598969553      _7"/>
          <p:cNvSpPr>
            <a:spLocks noChangeShapeType="1"/>
          </p:cNvSpPr>
          <p:nvPr/>
        </p:nvSpPr>
        <p:spPr bwMode="auto">
          <a:xfrm>
            <a:off x="4654551" y="4468946"/>
            <a:ext cx="3937000" cy="0"/>
          </a:xfrm>
          <a:prstGeom prst="line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 sz="240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原创设计师QQ598969553      _8"/>
          <p:cNvSpPr>
            <a:spLocks noChangeArrowheads="1"/>
          </p:cNvSpPr>
          <p:nvPr/>
        </p:nvSpPr>
        <p:spPr bwMode="auto">
          <a:xfrm>
            <a:off x="5519936" y="4581128"/>
            <a:ext cx="3937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5358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By</a:t>
            </a:r>
            <a:r>
              <a:rPr lang="zh-CN" altLang="en-US" sz="2000" dirty="0" smtClean="0">
                <a:solidFill>
                  <a:srgbClr val="5358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2000" dirty="0" smtClean="0">
                <a:solidFill>
                  <a:srgbClr val="5358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Yang </a:t>
            </a:r>
            <a:r>
              <a:rPr lang="en-US" altLang="zh-CN" sz="2000" dirty="0" err="1" smtClean="0">
                <a:solidFill>
                  <a:srgbClr val="5358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Xue</a:t>
            </a:r>
            <a:r>
              <a:rPr lang="zh-CN" altLang="en-US" sz="2000" dirty="0" smtClean="0">
                <a:solidFill>
                  <a:srgbClr val="5358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en-US" altLang="zh-CN" sz="2000" dirty="0" smtClean="0">
                <a:solidFill>
                  <a:srgbClr val="5358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No.18</a:t>
            </a:r>
            <a:r>
              <a:rPr lang="zh-CN" altLang="en-US" sz="2000" dirty="0" smtClean="0">
                <a:solidFill>
                  <a:srgbClr val="5358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  <a:endParaRPr lang="en-US" altLang="zh-CN" sz="2000" dirty="0" smtClean="0">
              <a:solidFill>
                <a:srgbClr val="53585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2" name="原创设计师QQ598969553      _9"/>
          <p:cNvSpPr>
            <a:spLocks noGrp="1" noSelect="1" noRot="1" noChangeAspect="1" noMove="1" noResize="1" noChangeArrowheads="1" noChangeShapeType="1" noTextEdit="1"/>
          </p:cNvSpPr>
          <p:nvPr/>
        </p:nvSpPr>
        <p:spPr bwMode="auto">
          <a:xfrm>
            <a:off x="1380067" y="4220633"/>
            <a:ext cx="2713567" cy="2713567"/>
          </a:xfrm>
          <a:prstGeom prst="diamond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63" name="原创设计师QQ598969553      _10"/>
          <p:cNvSpPr>
            <a:spLocks noGrp="1" noSelect="1" noRot="1" noChangeAspect="1" noMove="1" noResize="1" noChangeArrowheads="1" noChangeShapeType="1" noTextEdit="1"/>
          </p:cNvSpPr>
          <p:nvPr/>
        </p:nvSpPr>
        <p:spPr bwMode="auto">
          <a:xfrm>
            <a:off x="-23284" y="5636684"/>
            <a:ext cx="2711451" cy="2711449"/>
          </a:xfrm>
          <a:prstGeom prst="diamond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64" name="原创设计师QQ598969553      _11"/>
          <p:cNvSpPr>
            <a:spLocks noGrp="1" noSelect="1" noRot="1" noChangeAspect="1" noMove="1" noResize="1" noChangeShapeType="1" noTextEdit="1"/>
          </p:cNvSpPr>
          <p:nvPr/>
        </p:nvSpPr>
        <p:spPr>
          <a:xfrm>
            <a:off x="2787651" y="5636684"/>
            <a:ext cx="2711449" cy="2711449"/>
          </a:xfrm>
          <a:prstGeom prst="diamond">
            <a:avLst/>
          </a:prstGeom>
          <a:solidFill>
            <a:schemeClr val="tx1">
              <a:lumMod val="75000"/>
              <a:lumOff val="25000"/>
            </a:schemeClr>
          </a:solidFill>
          <a:ln w="6350" cap="flat">
            <a:noFill/>
            <a:prstDash val="solid"/>
            <a:miter lim="800000"/>
          </a:ln>
        </p:spPr>
        <p:txBody>
          <a:bodyPr/>
          <a:lstStyle/>
          <a:p>
            <a:pPr>
              <a:defRPr/>
            </a:pPr>
            <a:endParaRPr lang="zh-CN" altLang="en-US" sz="2400"/>
          </a:p>
        </p:txBody>
      </p:sp>
      <p:pic>
        <p:nvPicPr>
          <p:cNvPr id="5135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77317" y="23607184"/>
            <a:ext cx="2637367" cy="68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  <p:bldLst>
      <p:bldP spid="54" grpId="0" bldLvl="0" animBg="1"/>
      <p:bldP spid="57" grpId="0" bldLvl="0" animBg="1"/>
      <p:bldP spid="57" grpId="1" bldLvl="0" animBg="1"/>
      <p:bldP spid="58" grpId="0"/>
      <p:bldP spid="61" grpId="0"/>
      <p:bldP spid="62" grpId="0" bldLvl="0" animBg="1"/>
      <p:bldP spid="6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原创设计师QQ598969553      _1"/>
          <p:cNvSpPr/>
          <p:nvPr/>
        </p:nvSpPr>
        <p:spPr bwMode="auto">
          <a:xfrm>
            <a:off x="0" y="0"/>
            <a:ext cx="429684" cy="857251"/>
          </a:xfrm>
          <a:custGeom>
            <a:avLst/>
            <a:gdLst>
              <a:gd name="T0" fmla="*/ 0 w 286"/>
              <a:gd name="T1" fmla="*/ 0 h 571"/>
              <a:gd name="T2" fmla="*/ 286 w 286"/>
              <a:gd name="T3" fmla="*/ 287 h 571"/>
              <a:gd name="T4" fmla="*/ 0 w 286"/>
              <a:gd name="T5" fmla="*/ 571 h 571"/>
              <a:gd name="T6" fmla="*/ 0 w 286"/>
              <a:gd name="T7" fmla="*/ 0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" h="571">
                <a:moveTo>
                  <a:pt x="0" y="0"/>
                </a:moveTo>
                <a:lnTo>
                  <a:pt x="286" y="287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6350" cap="flat">
            <a:noFill/>
            <a:prstDash val="solid"/>
            <a:miter lim="800000"/>
          </a:ln>
        </p:spPr>
        <p:txBody>
          <a:bodyPr/>
          <a:lstStyle/>
          <a:p>
            <a:pPr>
              <a:defRPr/>
            </a:pPr>
            <a:endParaRPr lang="zh-CN" altLang="en-US" sz="2400"/>
          </a:p>
        </p:txBody>
      </p:sp>
      <p:sp>
        <p:nvSpPr>
          <p:cNvPr id="31" name="原创设计师QQ598969553      _2"/>
          <p:cNvSpPr/>
          <p:nvPr/>
        </p:nvSpPr>
        <p:spPr bwMode="auto">
          <a:xfrm>
            <a:off x="133351" y="300567"/>
            <a:ext cx="287867" cy="577851"/>
          </a:xfrm>
          <a:custGeom>
            <a:avLst/>
            <a:gdLst>
              <a:gd name="T0" fmla="*/ 0 w 278"/>
              <a:gd name="T1" fmla="*/ 0 h 557"/>
              <a:gd name="T2" fmla="*/ 2147483646 w 278"/>
              <a:gd name="T3" fmla="*/ 2147483646 h 557"/>
              <a:gd name="T4" fmla="*/ 0 w 278"/>
              <a:gd name="T5" fmla="*/ 2147483646 h 557"/>
              <a:gd name="T6" fmla="*/ 0 w 278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8" h="557">
                <a:moveTo>
                  <a:pt x="0" y="0"/>
                </a:moveTo>
                <a:lnTo>
                  <a:pt x="278" y="278"/>
                </a:lnTo>
                <a:lnTo>
                  <a:pt x="0" y="5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2" name="原创设计师QQ598969553      _3"/>
          <p:cNvSpPr>
            <a:spLocks noChangeArrowheads="1"/>
          </p:cNvSpPr>
          <p:nvPr/>
        </p:nvSpPr>
        <p:spPr bwMode="auto">
          <a:xfrm>
            <a:off x="618067" y="300567"/>
            <a:ext cx="16607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200" b="1" dirty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CONTENTS</a:t>
            </a:r>
          </a:p>
        </p:txBody>
      </p:sp>
      <p:sp>
        <p:nvSpPr>
          <p:cNvPr id="35" name="原创设计师QQ598969553      _6"/>
          <p:cNvSpPr>
            <a:spLocks noChangeArrowheads="1"/>
          </p:cNvSpPr>
          <p:nvPr/>
        </p:nvSpPr>
        <p:spPr bwMode="auto">
          <a:xfrm>
            <a:off x="1055440" y="1758951"/>
            <a:ext cx="4298951" cy="4296833"/>
          </a:xfrm>
          <a:prstGeom prst="diamond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6" name="原创设计师QQ598969553      _7"/>
          <p:cNvSpPr/>
          <p:nvPr/>
        </p:nvSpPr>
        <p:spPr bwMode="auto">
          <a:xfrm>
            <a:off x="4837924" y="3140968"/>
            <a:ext cx="357716" cy="717551"/>
          </a:xfrm>
          <a:custGeom>
            <a:avLst/>
            <a:gdLst>
              <a:gd name="T0" fmla="*/ 0 w 278"/>
              <a:gd name="T1" fmla="*/ 0 h 557"/>
              <a:gd name="T2" fmla="*/ 2147483646 w 278"/>
              <a:gd name="T3" fmla="*/ 2147483646 h 557"/>
              <a:gd name="T4" fmla="*/ 0 w 278"/>
              <a:gd name="T5" fmla="*/ 2147483646 h 557"/>
              <a:gd name="T6" fmla="*/ 0 w 278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8" h="557">
                <a:moveTo>
                  <a:pt x="0" y="0"/>
                </a:moveTo>
                <a:lnTo>
                  <a:pt x="278" y="278"/>
                </a:lnTo>
                <a:lnTo>
                  <a:pt x="0" y="5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7" name="原创设计师QQ598969553      _8"/>
          <p:cNvSpPr/>
          <p:nvPr/>
        </p:nvSpPr>
        <p:spPr bwMode="auto">
          <a:xfrm>
            <a:off x="2594257" y="5251451"/>
            <a:ext cx="359833" cy="719667"/>
          </a:xfrm>
          <a:custGeom>
            <a:avLst/>
            <a:gdLst>
              <a:gd name="T0" fmla="*/ 0 w 278"/>
              <a:gd name="T1" fmla="*/ 0 h 557"/>
              <a:gd name="T2" fmla="*/ 2147483646 w 278"/>
              <a:gd name="T3" fmla="*/ 2147483646 h 557"/>
              <a:gd name="T4" fmla="*/ 0 w 278"/>
              <a:gd name="T5" fmla="*/ 2147483646 h 557"/>
              <a:gd name="T6" fmla="*/ 0 w 278"/>
              <a:gd name="T7" fmla="*/ 0 h 5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8" h="557">
                <a:moveTo>
                  <a:pt x="0" y="0"/>
                </a:moveTo>
                <a:lnTo>
                  <a:pt x="278" y="278"/>
                </a:lnTo>
                <a:lnTo>
                  <a:pt x="0" y="557"/>
                </a:lnTo>
                <a:lnTo>
                  <a:pt x="0" y="0"/>
                </a:lnTo>
                <a:close/>
              </a:path>
            </a:pathLst>
          </a:custGeom>
          <a:noFill/>
          <a:ln w="6350" cap="flat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cxnSp>
        <p:nvCxnSpPr>
          <p:cNvPr id="38" name="原创设计师QQ598969553      _9"/>
          <p:cNvCxnSpPr/>
          <p:nvPr/>
        </p:nvCxnSpPr>
        <p:spPr>
          <a:xfrm>
            <a:off x="5600151" y="878418"/>
            <a:ext cx="0" cy="5790942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原创设计师QQ598969553      _13"/>
          <p:cNvSpPr/>
          <p:nvPr/>
        </p:nvSpPr>
        <p:spPr>
          <a:xfrm>
            <a:off x="5553950" y="1895395"/>
            <a:ext cx="97367" cy="9524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rgbClr val="EEEF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5" name="原创设计师QQ598969553      _16"/>
          <p:cNvSpPr/>
          <p:nvPr/>
        </p:nvSpPr>
        <p:spPr>
          <a:xfrm>
            <a:off x="5554777" y="2876281"/>
            <a:ext cx="95249" cy="9524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rgbClr val="EEEF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6" name="原创设计师QQ598969553      _17"/>
          <p:cNvSpPr>
            <a:spLocks noChangeArrowheads="1"/>
          </p:cNvSpPr>
          <p:nvPr/>
        </p:nvSpPr>
        <p:spPr bwMode="auto">
          <a:xfrm>
            <a:off x="5852334" y="2492896"/>
            <a:ext cx="501281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transformation of system knowledge base</a:t>
            </a:r>
          </a:p>
        </p:txBody>
      </p:sp>
      <p:sp>
        <p:nvSpPr>
          <p:cNvPr id="52" name="原创设计师QQ598969553      _22"/>
          <p:cNvSpPr/>
          <p:nvPr/>
        </p:nvSpPr>
        <p:spPr bwMode="auto">
          <a:xfrm>
            <a:off x="1540157" y="3431117"/>
            <a:ext cx="478367" cy="952500"/>
          </a:xfrm>
          <a:custGeom>
            <a:avLst/>
            <a:gdLst>
              <a:gd name="T0" fmla="*/ 0 w 557"/>
              <a:gd name="T1" fmla="*/ 0 h 1112"/>
              <a:gd name="T2" fmla="*/ 557 w 557"/>
              <a:gd name="T3" fmla="*/ 557 h 1112"/>
              <a:gd name="T4" fmla="*/ 0 w 557"/>
              <a:gd name="T5" fmla="*/ 1112 h 1112"/>
              <a:gd name="T6" fmla="*/ 0 w 557"/>
              <a:gd name="T7" fmla="*/ 0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7" h="1112">
                <a:moveTo>
                  <a:pt x="0" y="0"/>
                </a:moveTo>
                <a:lnTo>
                  <a:pt x="557" y="557"/>
                </a:lnTo>
                <a:lnTo>
                  <a:pt x="0" y="111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2400"/>
          </a:p>
        </p:txBody>
      </p:sp>
      <p:pic>
        <p:nvPicPr>
          <p:cNvPr id="9240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77317" y="23607184"/>
            <a:ext cx="2637367" cy="68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原创设计师QQ598969553      _19"/>
          <p:cNvSpPr/>
          <p:nvPr/>
        </p:nvSpPr>
        <p:spPr>
          <a:xfrm>
            <a:off x="5534100" y="3797404"/>
            <a:ext cx="97367" cy="9524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rgbClr val="EEEF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6" name="原创设计师QQ598969553      _20"/>
          <p:cNvSpPr>
            <a:spLocks noChangeArrowheads="1"/>
          </p:cNvSpPr>
          <p:nvPr/>
        </p:nvSpPr>
        <p:spPr bwMode="auto">
          <a:xfrm>
            <a:off x="5901246" y="3645024"/>
            <a:ext cx="629075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sharing </a:t>
            </a:r>
            <a:r>
              <a:rPr lang="en-US" altLang="zh-CN" sz="2800" dirty="0" smtClean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innovation </a:t>
            </a:r>
            <a:r>
              <a:rPr lang="en-US" altLang="zh-CN" sz="2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</a:p>
        </p:txBody>
      </p:sp>
      <p:sp>
        <p:nvSpPr>
          <p:cNvPr id="28" name="原创设计师QQ598969553      _20"/>
          <p:cNvSpPr>
            <a:spLocks noChangeArrowheads="1"/>
          </p:cNvSpPr>
          <p:nvPr/>
        </p:nvSpPr>
        <p:spPr bwMode="auto">
          <a:xfrm>
            <a:off x="5835566" y="1748131"/>
            <a:ext cx="61769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SSI model</a:t>
            </a:r>
          </a:p>
        </p:txBody>
      </p:sp>
      <p:sp>
        <p:nvSpPr>
          <p:cNvPr id="33" name="原创设计师QQ598969553      _19"/>
          <p:cNvSpPr/>
          <p:nvPr/>
        </p:nvSpPr>
        <p:spPr>
          <a:xfrm>
            <a:off x="5558036" y="4949532"/>
            <a:ext cx="97367" cy="9524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rgbClr val="EEEF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4" name="原创设计师QQ598969553      _20"/>
          <p:cNvSpPr>
            <a:spLocks noChangeArrowheads="1"/>
          </p:cNvSpPr>
          <p:nvPr/>
        </p:nvSpPr>
        <p:spPr bwMode="auto">
          <a:xfrm>
            <a:off x="5899782" y="4797152"/>
            <a:ext cx="523677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and transformation of knowledge</a:t>
            </a:r>
          </a:p>
        </p:txBody>
      </p:sp>
      <p:sp>
        <p:nvSpPr>
          <p:cNvPr id="43" name="原创设计师QQ598969553      _19"/>
          <p:cNvSpPr/>
          <p:nvPr/>
        </p:nvSpPr>
        <p:spPr>
          <a:xfrm>
            <a:off x="5566585" y="6065154"/>
            <a:ext cx="97367" cy="9524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rgbClr val="EEEF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4" name="原创设计师QQ598969553      _20"/>
          <p:cNvSpPr>
            <a:spLocks noChangeArrowheads="1"/>
          </p:cNvSpPr>
          <p:nvPr/>
        </p:nvSpPr>
        <p:spPr bwMode="auto">
          <a:xfrm>
            <a:off x="5910250" y="5950441"/>
            <a:ext cx="52367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innovation</a:t>
            </a:r>
          </a:p>
        </p:txBody>
      </p:sp>
    </p:spTree>
  </p:cSld>
  <p:clrMapOvr>
    <a:masterClrMapping/>
  </p:clrMapOvr>
  <p:transition spd="slow" advTm="5000"/>
  <p:timing>
    <p:tnLst>
      <p:par>
        <p:cTn id="1" dur="indefinite" restart="never" nodeType="tmRoot"/>
      </p:par>
    </p:tnLst>
    <p:bldLst>
      <p:bldP spid="31" grpId="0" bldLvl="0" animBg="1"/>
      <p:bldP spid="31" grpId="1" bldLvl="0" animBg="1"/>
      <p:bldP spid="32" grpId="0"/>
      <p:bldP spid="35" grpId="0" bldLvl="0" animBg="1"/>
      <p:bldP spid="36" grpId="0" bldLvl="0" animBg="1"/>
      <p:bldP spid="36" grpId="1" bldLvl="0" animBg="1"/>
      <p:bldP spid="37" grpId="0" bldLvl="0" animBg="1"/>
      <p:bldP spid="37" grpId="1" bldLvl="0" animBg="1"/>
      <p:bldP spid="42" grpId="0" bldLvl="0" animBg="1"/>
      <p:bldP spid="45" grpId="0" bldLvl="0" animBg="1"/>
      <p:bldP spid="46" grpId="0"/>
      <p:bldP spid="25" grpId="0" bldLvl="0" animBg="1"/>
      <p:bldP spid="26" grpId="0"/>
      <p:bldP spid="28" grpId="0"/>
      <p:bldP spid="33" grpId="0" bldLvl="0" animBg="1"/>
      <p:bldP spid="34" grpId="0"/>
      <p:bldP spid="43" grpId="0" bldLvl="0" animBg="1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5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77317" y="23607184"/>
            <a:ext cx="2637367" cy="68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矩形 34"/>
          <p:cNvSpPr/>
          <p:nvPr/>
        </p:nvSpPr>
        <p:spPr>
          <a:xfrm>
            <a:off x="824557" y="566287"/>
            <a:ext cx="2242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SSI model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201366"/>
            <a:ext cx="100667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208724" y="2060848"/>
            <a:ext cx="2655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87888" y="2060848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56984" y="2134597"/>
            <a:ext cx="2639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innovation(I)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98724" y="4061971"/>
            <a:ext cx="22322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 the dominant knowledge (explicit and implicit) of each innovation body, and use XML technology to build collaborative knowledge base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799856" y="3999339"/>
            <a:ext cx="20797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learning and using the collaborative knowledge base, promote the flow of knowledge, get what they need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540390" y="3651989"/>
            <a:ext cx="2092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knowledge sharing, through the SECI transformation mechanism, new knowledge is constantly generated and knowledge spiral is formed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87688" y="980728"/>
            <a:ext cx="5425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adjustment and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14740" y="6444044"/>
            <a:ext cx="8338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SSI model of knowledge management in university collaborative 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endParaRPr lang="en-US" altLang="zh-CN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5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77317" y="23607184"/>
            <a:ext cx="2637367" cy="68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矩形 34"/>
          <p:cNvSpPr/>
          <p:nvPr/>
        </p:nvSpPr>
        <p:spPr>
          <a:xfrm>
            <a:off x="824557" y="566287"/>
            <a:ext cx="113356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Knowledge transformation of system knowledge base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8" y="1151062"/>
            <a:ext cx="10297144" cy="568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1559496" y="1768624"/>
            <a:ext cx="20617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knowledge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Tacit knowledge</a:t>
            </a:r>
          </a:p>
        </p:txBody>
      </p:sp>
      <p:sp>
        <p:nvSpPr>
          <p:cNvPr id="10" name="矩形 9"/>
          <p:cNvSpPr/>
          <p:nvPr/>
        </p:nvSpPr>
        <p:spPr>
          <a:xfrm>
            <a:off x="3863752" y="2666058"/>
            <a:ext cx="2268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XML 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endParaRPr lang="en-US" altLang="zh-CN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31704" y="5589240"/>
            <a:ext cx="2268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XML transformation</a:t>
            </a:r>
          </a:p>
        </p:txBody>
      </p:sp>
      <p:sp>
        <p:nvSpPr>
          <p:cNvPr id="18" name="矩形 17"/>
          <p:cNvSpPr/>
          <p:nvPr/>
        </p:nvSpPr>
        <p:spPr>
          <a:xfrm>
            <a:off x="7104112" y="5556974"/>
            <a:ext cx="2268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XML transformation</a:t>
            </a:r>
          </a:p>
        </p:txBody>
      </p:sp>
      <p:sp>
        <p:nvSpPr>
          <p:cNvPr id="19" name="矩形 18"/>
          <p:cNvSpPr/>
          <p:nvPr/>
        </p:nvSpPr>
        <p:spPr>
          <a:xfrm>
            <a:off x="7403472" y="3429000"/>
            <a:ext cx="2268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XML transformation</a:t>
            </a:r>
          </a:p>
        </p:txBody>
      </p:sp>
      <p:sp>
        <p:nvSpPr>
          <p:cNvPr id="21" name="矩形 20"/>
          <p:cNvSpPr/>
          <p:nvPr/>
        </p:nvSpPr>
        <p:spPr>
          <a:xfrm>
            <a:off x="8425656" y="1772816"/>
            <a:ext cx="2160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knowledge base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Tacit knowledge</a:t>
            </a:r>
          </a:p>
        </p:txBody>
      </p:sp>
      <p:sp>
        <p:nvSpPr>
          <p:cNvPr id="22" name="矩形 21"/>
          <p:cNvSpPr/>
          <p:nvPr/>
        </p:nvSpPr>
        <p:spPr>
          <a:xfrm>
            <a:off x="1174056" y="5157192"/>
            <a:ext cx="20617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knowledge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Tacit knowledge</a:t>
            </a:r>
          </a:p>
        </p:txBody>
      </p:sp>
      <p:sp>
        <p:nvSpPr>
          <p:cNvPr id="23" name="矩形 22"/>
          <p:cNvSpPr/>
          <p:nvPr/>
        </p:nvSpPr>
        <p:spPr>
          <a:xfrm>
            <a:off x="9227334" y="5180999"/>
            <a:ext cx="2315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knowledge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knowledge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Tacit knowledge</a:t>
            </a:r>
          </a:p>
        </p:txBody>
      </p:sp>
      <p:sp>
        <p:nvSpPr>
          <p:cNvPr id="12" name="矩形 11"/>
          <p:cNvSpPr/>
          <p:nvPr/>
        </p:nvSpPr>
        <p:spPr>
          <a:xfrm>
            <a:off x="1438788" y="4665836"/>
            <a:ext cx="255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00001" y="3920356"/>
            <a:ext cx="27485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innovation knowledge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knowledge base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Tacit knowledge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8218915"/>
      </p:ext>
    </p:extLst>
  </p:cSld>
  <p:clrMapOvr>
    <a:masterClrMapping/>
  </p:clrMapOvr>
  <p:transition spd="slow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481013"/>
            <a:ext cx="9505056" cy="637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77317" y="23607184"/>
            <a:ext cx="2637367" cy="68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844107" y="836712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Colleges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52384" y="3300174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13525" y="3214717"/>
            <a:ext cx="11487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institutes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12296" y="6021288"/>
            <a:ext cx="1463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overnment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27648" y="1628800"/>
            <a:ext cx="218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</a:t>
            </a:r>
            <a:r>
              <a:rPr lang="en-US" altLang="zh-CN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US" altLang="zh-CN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56240" y="1435834"/>
            <a:ext cx="218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learning</a:t>
            </a:r>
          </a:p>
        </p:txBody>
      </p:sp>
      <p:sp>
        <p:nvSpPr>
          <p:cNvPr id="20" name="矩形 19"/>
          <p:cNvSpPr/>
          <p:nvPr/>
        </p:nvSpPr>
        <p:spPr>
          <a:xfrm>
            <a:off x="2783632" y="5013176"/>
            <a:ext cx="218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learning</a:t>
            </a:r>
          </a:p>
        </p:txBody>
      </p:sp>
      <p:sp>
        <p:nvSpPr>
          <p:cNvPr id="21" name="矩形 20"/>
          <p:cNvSpPr/>
          <p:nvPr/>
        </p:nvSpPr>
        <p:spPr>
          <a:xfrm>
            <a:off x="8460432" y="5013175"/>
            <a:ext cx="218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learning</a:t>
            </a:r>
          </a:p>
        </p:txBody>
      </p:sp>
      <p:sp>
        <p:nvSpPr>
          <p:cNvPr id="15" name="矩形 14"/>
          <p:cNvSpPr/>
          <p:nvPr/>
        </p:nvSpPr>
        <p:spPr>
          <a:xfrm>
            <a:off x="4295800" y="2195572"/>
            <a:ext cx="1729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flow</a:t>
            </a:r>
            <a:endParaRPr lang="en-US" altLang="zh-C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51493" y="3875276"/>
            <a:ext cx="1729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flow</a:t>
            </a:r>
            <a:endParaRPr lang="en-US" altLang="zh-C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320136" y="2185432"/>
            <a:ext cx="1729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flow</a:t>
            </a:r>
            <a:endParaRPr lang="en-US" altLang="zh-C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595773" y="3995772"/>
            <a:ext cx="1729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flow</a:t>
            </a:r>
            <a:endParaRPr lang="en-US" altLang="zh-C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85296" y="1758999"/>
            <a:ext cx="2063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189860" y="5007906"/>
            <a:ext cx="2063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384376" y="3168550"/>
            <a:ext cx="2063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224464" y="3168550"/>
            <a:ext cx="2063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24557" y="391964"/>
            <a:ext cx="425315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Knowledge sharing of </a:t>
            </a:r>
          </a:p>
          <a:p>
            <a:pPr lvl="0">
              <a:defRPr/>
            </a:pP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innovation subject</a:t>
            </a:r>
            <a:endParaRPr lang="en-US" altLang="zh-CN" sz="28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278512" y="2730004"/>
            <a:ext cx="20162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innovation knowledge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knowledge base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Tacit knowledge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347724"/>
      </p:ext>
    </p:extLst>
  </p:cSld>
  <p:clrMapOvr>
    <a:masterClrMapping/>
  </p:clrMapOvr>
  <p:transition spd="slow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5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77317" y="23607184"/>
            <a:ext cx="2637367" cy="68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矩形 34"/>
          <p:cNvSpPr/>
          <p:nvPr/>
        </p:nvSpPr>
        <p:spPr>
          <a:xfrm>
            <a:off x="824557" y="566287"/>
            <a:ext cx="8963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Transfer and transformation of </a:t>
            </a:r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knowledge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56" y="1816348"/>
            <a:ext cx="10699481" cy="46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127448" y="3789040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subject knowledge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knowledge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367808" y="2132856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tools transformation, knowledge fusion and other processes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55840" y="5445224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Learning, absorption, processing, transformation and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968208" y="3645024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subject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base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knowledge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5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77317" y="23607184"/>
            <a:ext cx="2637367" cy="68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566287"/>
            <a:ext cx="9937104" cy="6270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1677640" y="2987660"/>
            <a:ext cx="2255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institutes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28083" y="836712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Colleges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06573" y="2852936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80112" y="5445224"/>
            <a:ext cx="1463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20160" y="1340768"/>
            <a:ext cx="1175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 spiral</a:t>
            </a:r>
          </a:p>
        </p:txBody>
      </p:sp>
      <p:sp>
        <p:nvSpPr>
          <p:cNvPr id="13" name="矩形 12"/>
          <p:cNvSpPr/>
          <p:nvPr/>
        </p:nvSpPr>
        <p:spPr>
          <a:xfrm>
            <a:off x="2711624" y="3517059"/>
            <a:ext cx="1175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 </a:t>
            </a: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spiral</a:t>
            </a:r>
            <a:endParaRPr lang="en-US" altLang="zh-C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096000" y="6021288"/>
            <a:ext cx="1175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 spiral</a:t>
            </a:r>
          </a:p>
        </p:txBody>
      </p:sp>
      <p:sp>
        <p:nvSpPr>
          <p:cNvPr id="15" name="矩形 14"/>
          <p:cNvSpPr/>
          <p:nvPr/>
        </p:nvSpPr>
        <p:spPr>
          <a:xfrm>
            <a:off x="9456712" y="3356992"/>
            <a:ext cx="1175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 spiral</a:t>
            </a:r>
          </a:p>
        </p:txBody>
      </p:sp>
      <p:sp>
        <p:nvSpPr>
          <p:cNvPr id="3" name="矩形 2"/>
          <p:cNvSpPr/>
          <p:nvPr/>
        </p:nvSpPr>
        <p:spPr>
          <a:xfrm>
            <a:off x="4943872" y="3142709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knowledge base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96000" y="3789040"/>
            <a:ext cx="1175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 spiral</a:t>
            </a:r>
          </a:p>
        </p:txBody>
      </p:sp>
      <p:sp>
        <p:nvSpPr>
          <p:cNvPr id="18" name="矩形 17"/>
          <p:cNvSpPr/>
          <p:nvPr/>
        </p:nvSpPr>
        <p:spPr>
          <a:xfrm>
            <a:off x="2237284" y="1714272"/>
            <a:ext cx="2322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transfer</a:t>
            </a:r>
          </a:p>
        </p:txBody>
      </p:sp>
      <p:sp>
        <p:nvSpPr>
          <p:cNvPr id="19" name="矩形 18"/>
          <p:cNvSpPr/>
          <p:nvPr/>
        </p:nvSpPr>
        <p:spPr>
          <a:xfrm>
            <a:off x="2063552" y="5089815"/>
            <a:ext cx="2267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en-US" altLang="zh-CN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endParaRPr lang="en-US" altLang="zh-CN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031584" y="5057549"/>
            <a:ext cx="238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transfer</a:t>
            </a:r>
          </a:p>
        </p:txBody>
      </p:sp>
      <p:sp>
        <p:nvSpPr>
          <p:cNvPr id="21" name="矩形 20"/>
          <p:cNvSpPr/>
          <p:nvPr/>
        </p:nvSpPr>
        <p:spPr>
          <a:xfrm>
            <a:off x="7992888" y="1714081"/>
            <a:ext cx="2423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transfer</a:t>
            </a:r>
          </a:p>
        </p:txBody>
      </p:sp>
      <p:sp>
        <p:nvSpPr>
          <p:cNvPr id="22" name="矩形 21"/>
          <p:cNvSpPr/>
          <p:nvPr/>
        </p:nvSpPr>
        <p:spPr>
          <a:xfrm>
            <a:off x="3887416" y="3718773"/>
            <a:ext cx="134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</a:p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</a:p>
        </p:txBody>
      </p:sp>
      <p:sp>
        <p:nvSpPr>
          <p:cNvPr id="23" name="矩形 22"/>
          <p:cNvSpPr/>
          <p:nvPr/>
        </p:nvSpPr>
        <p:spPr>
          <a:xfrm>
            <a:off x="7018784" y="3718773"/>
            <a:ext cx="1381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</a:p>
          <a:p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</a:p>
        </p:txBody>
      </p:sp>
      <p:sp>
        <p:nvSpPr>
          <p:cNvPr id="24" name="矩形 23"/>
          <p:cNvSpPr/>
          <p:nvPr/>
        </p:nvSpPr>
        <p:spPr>
          <a:xfrm>
            <a:off x="824557" y="554916"/>
            <a:ext cx="4251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Knowledge 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innovation</a:t>
            </a:r>
            <a:endParaRPr lang="en-US" altLang="zh-CN" sz="28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095998" y="4612821"/>
            <a:ext cx="0" cy="203253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6095996" y="0"/>
            <a:ext cx="0" cy="203253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0" y="2753052"/>
            <a:ext cx="12191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6600" b="1" spc="300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LiuChBZh#"/>
  <p:tag name="MH_LAYOUT" val="SubTitleTextDesc"/>
  <p:tag name="MH" val="20150820163733"/>
  <p:tag name="MH_LIBRARY" val="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LiuChBZh#"/>
  <p:tag name="MH_LAYOUT" val="SubTitleTextDesc"/>
  <p:tag name="MH" val="20150820163733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LiuChBZh#"/>
  <p:tag name="MH_LAYOUT" val="SubTitleTextDesc"/>
  <p:tag name="MH" val="20150820163733"/>
  <p:tag name="MH_LIBRARY" val="GRAPHI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LiuChBZh#"/>
  <p:tag name="MH_LAYOUT" val="SubTitleTextDesc"/>
  <p:tag name="MH" val="20150820163733"/>
  <p:tag name="MH_LIBRARY" val="GRAPHI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LiuChBZh#"/>
  <p:tag name="MH_LAYOUT" val="SubTitleTextDesc"/>
  <p:tag name="MH" val="20150820163733"/>
  <p:tag name="MH_LIBRARY" val="GRAPHIC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307</Words>
  <Application>Microsoft Office PowerPoint</Application>
  <PresentationFormat>自定义</PresentationFormat>
  <Paragraphs>102</Paragraphs>
  <Slides>8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dreamsummit</cp:lastModifiedBy>
  <cp:revision>291</cp:revision>
  <dcterms:created xsi:type="dcterms:W3CDTF">2017-09-04T06:31:00Z</dcterms:created>
  <dcterms:modified xsi:type="dcterms:W3CDTF">2021-05-21T02:08:07Z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2052-11.1.0.10072</vt:lpwstr>
  </property>
</Properties>
</file>