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70" r:id="rId5"/>
    <p:sldId id="271" r:id="rId6"/>
    <p:sldId id="269" r:id="rId7"/>
    <p:sldId id="272" r:id="rId8"/>
    <p:sldId id="285" r:id="rId9"/>
    <p:sldId id="274" r:id="rId10"/>
    <p:sldId id="275" r:id="rId11"/>
    <p:sldId id="276" r:id="rId12"/>
    <p:sldId id="277" r:id="rId13"/>
    <p:sldId id="279" r:id="rId14"/>
    <p:sldId id="278" r:id="rId15"/>
    <p:sldId id="281" r:id="rId16"/>
    <p:sldId id="280" r:id="rId17"/>
    <p:sldId id="282" r:id="rId18"/>
    <p:sldId id="283" r:id="rId19"/>
    <p:sldId id="284" r:id="rId20"/>
    <p:sldId id="263" r:id="rId2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FF"/>
    <a:srgbClr val="FF66FF"/>
    <a:srgbClr val="66FF33"/>
    <a:srgbClr val="FF3399"/>
    <a:srgbClr val="FF7C80"/>
    <a:srgbClr val="FF0066"/>
    <a:srgbClr val="6600FF"/>
    <a:srgbClr val="CC66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04" y="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47420-A3DC-42EC-9B72-161BA9ED17E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006E268-8D37-4385-88C5-8DC7ACF35CC9}">
      <dgm:prSet phldrT="[ข้อความ]" custT="1"/>
      <dgm:spPr>
        <a:solidFill>
          <a:srgbClr val="FF7C80"/>
        </a:solidFill>
      </dgm:spPr>
      <dgm:t>
        <a:bodyPr/>
        <a:lstStyle/>
        <a:p>
          <a:r>
            <a:rPr lang="th-TH" sz="180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การวิเคราะห์ฐานข้อมูลโรงเรียน</a:t>
          </a:r>
          <a:endParaRPr lang="th-TH" sz="1800" dirty="0">
            <a:solidFill>
              <a:schemeClr val="tx1"/>
            </a:solidFill>
            <a:latin typeface="Angsana New" pitchFamily="18" charset="-34"/>
            <a:cs typeface="Angsana New" pitchFamily="18" charset="-34"/>
          </a:endParaRPr>
        </a:p>
      </dgm:t>
    </dgm:pt>
    <dgm:pt modelId="{00998669-56B3-4B9B-8A38-760E35B6330D}" type="parTrans" cxnId="{C2C0F8BC-2EE3-41BF-9631-D4EEE35593AC}">
      <dgm:prSet/>
      <dgm:spPr/>
      <dgm:t>
        <a:bodyPr/>
        <a:lstStyle/>
        <a:p>
          <a:endParaRPr lang="th-TH"/>
        </a:p>
      </dgm:t>
    </dgm:pt>
    <dgm:pt modelId="{6CD38C56-0F87-4E42-8153-2A4CF8553DE0}" type="sibTrans" cxnId="{C2C0F8BC-2EE3-41BF-9631-D4EEE35593AC}">
      <dgm:prSet/>
      <dgm:spPr/>
      <dgm:t>
        <a:bodyPr/>
        <a:lstStyle/>
        <a:p>
          <a:endParaRPr lang="th-TH"/>
        </a:p>
      </dgm:t>
    </dgm:pt>
    <dgm:pt modelId="{273FC02F-F766-47BE-A7F7-80B80FEAA4CD}">
      <dgm:prSet phldrT="[ข้อความ]"/>
      <dgm:spPr>
        <a:solidFill>
          <a:srgbClr val="FF3399"/>
        </a:solidFill>
      </dgm:spPr>
      <dgm:t>
        <a:bodyPr/>
        <a:lstStyle/>
        <a:p>
          <a:r>
            <a:rPr lang="th-TH" dirty="0" smtClean="0"/>
            <a:t>วางแผนและตัดสินใจ</a:t>
          </a:r>
          <a:endParaRPr lang="th-TH" dirty="0"/>
        </a:p>
      </dgm:t>
    </dgm:pt>
    <dgm:pt modelId="{6F9F5B35-CAC8-4AFC-BBD4-0BDDE3D51EF3}" type="parTrans" cxnId="{8F20C8B6-A33B-4DCE-A4E7-D75D17DE2563}">
      <dgm:prSet/>
      <dgm:spPr/>
      <dgm:t>
        <a:bodyPr/>
        <a:lstStyle/>
        <a:p>
          <a:endParaRPr lang="th-TH"/>
        </a:p>
      </dgm:t>
    </dgm:pt>
    <dgm:pt modelId="{B78EFBEE-1EBC-48FF-BE42-391801D7AE64}" type="sibTrans" cxnId="{8F20C8B6-A33B-4DCE-A4E7-D75D17DE2563}">
      <dgm:prSet/>
      <dgm:spPr/>
      <dgm:t>
        <a:bodyPr/>
        <a:lstStyle/>
        <a:p>
          <a:endParaRPr lang="th-TH"/>
        </a:p>
      </dgm:t>
    </dgm:pt>
    <dgm:pt modelId="{DD694039-2AE7-40DC-BDB7-BC00C4708FBD}">
      <dgm:prSet phldrT="[ข้อความ]"/>
      <dgm:spPr>
        <a:solidFill>
          <a:srgbClr val="FFCC00"/>
        </a:solidFill>
      </dgm:spPr>
      <dgm:t>
        <a:bodyPr/>
        <a:lstStyle/>
        <a:p>
          <a:r>
            <a:rPr lang="th-TH" dirty="0" smtClean="0">
              <a:solidFill>
                <a:schemeClr val="tx1"/>
              </a:solidFill>
            </a:rPr>
            <a:t>ดำเนินการตามงานและโครงการ</a:t>
          </a:r>
          <a:endParaRPr lang="th-TH" dirty="0">
            <a:solidFill>
              <a:schemeClr val="tx1"/>
            </a:solidFill>
          </a:endParaRPr>
        </a:p>
      </dgm:t>
    </dgm:pt>
    <dgm:pt modelId="{088236D9-13DB-41FF-8327-6ADF27C091CE}" type="parTrans" cxnId="{97B8F6A0-6E4D-4443-AE1D-2A464F675B0C}">
      <dgm:prSet/>
      <dgm:spPr/>
      <dgm:t>
        <a:bodyPr/>
        <a:lstStyle/>
        <a:p>
          <a:endParaRPr lang="th-TH"/>
        </a:p>
      </dgm:t>
    </dgm:pt>
    <dgm:pt modelId="{75657D25-3C92-43D0-908E-72D62A8B6419}" type="sibTrans" cxnId="{97B8F6A0-6E4D-4443-AE1D-2A464F675B0C}">
      <dgm:prSet/>
      <dgm:spPr/>
      <dgm:t>
        <a:bodyPr/>
        <a:lstStyle/>
        <a:p>
          <a:endParaRPr lang="th-TH"/>
        </a:p>
      </dgm:t>
    </dgm:pt>
    <dgm:pt modelId="{6C3992B3-CE1E-4338-B447-F36F89DFB7D6}">
      <dgm:prSet phldrT="[ข้อความ]"/>
      <dgm:spPr>
        <a:solidFill>
          <a:srgbClr val="66FF33"/>
        </a:solidFill>
      </dgm:spPr>
      <dgm:t>
        <a:bodyPr/>
        <a:lstStyle/>
        <a:p>
          <a:r>
            <a:rPr lang="th-TH" dirty="0" smtClean="0">
              <a:solidFill>
                <a:schemeClr val="tx1"/>
              </a:solidFill>
            </a:rPr>
            <a:t>ประเมินผล</a:t>
          </a:r>
          <a:endParaRPr lang="th-TH" dirty="0">
            <a:solidFill>
              <a:schemeClr val="tx1"/>
            </a:solidFill>
          </a:endParaRPr>
        </a:p>
      </dgm:t>
    </dgm:pt>
    <dgm:pt modelId="{31793854-E0B1-4C5F-87F0-1C623DCFFB32}" type="parTrans" cxnId="{0F59A64F-4DF9-416F-B800-A70B953CF34C}">
      <dgm:prSet/>
      <dgm:spPr/>
      <dgm:t>
        <a:bodyPr/>
        <a:lstStyle/>
        <a:p>
          <a:endParaRPr lang="th-TH"/>
        </a:p>
      </dgm:t>
    </dgm:pt>
    <dgm:pt modelId="{40234168-2708-4879-9FD6-EAAE339D82D5}" type="sibTrans" cxnId="{0F59A64F-4DF9-416F-B800-A70B953CF34C}">
      <dgm:prSet/>
      <dgm:spPr/>
      <dgm:t>
        <a:bodyPr/>
        <a:lstStyle/>
        <a:p>
          <a:endParaRPr lang="th-TH"/>
        </a:p>
      </dgm:t>
    </dgm:pt>
    <dgm:pt modelId="{B3D99C21-4C15-4586-9683-7821C55FD597}" type="pres">
      <dgm:prSet presAssocID="{1F147420-A3DC-42EC-9B72-161BA9ED17E6}" presName="cycle" presStyleCnt="0">
        <dgm:presLayoutVars>
          <dgm:dir/>
          <dgm:resizeHandles val="exact"/>
        </dgm:presLayoutVars>
      </dgm:prSet>
      <dgm:spPr/>
    </dgm:pt>
    <dgm:pt modelId="{1AAFA2AB-22DC-443E-B10A-D4ECB0045EF6}" type="pres">
      <dgm:prSet presAssocID="{C006E268-8D37-4385-88C5-8DC7ACF35CC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3A356BF-0ED6-4FAB-A77F-B071B06DCCE1}" type="pres">
      <dgm:prSet presAssocID="{C006E268-8D37-4385-88C5-8DC7ACF35CC9}" presName="spNode" presStyleCnt="0"/>
      <dgm:spPr/>
    </dgm:pt>
    <dgm:pt modelId="{271CB253-A519-4021-AB12-514727090E95}" type="pres">
      <dgm:prSet presAssocID="{6CD38C56-0F87-4E42-8153-2A4CF8553DE0}" presName="sibTrans" presStyleLbl="sibTrans1D1" presStyleIdx="0" presStyleCnt="4"/>
      <dgm:spPr/>
    </dgm:pt>
    <dgm:pt modelId="{ECACC246-CE28-4A1A-88B8-9B5CFF812DCA}" type="pres">
      <dgm:prSet presAssocID="{273FC02F-F766-47BE-A7F7-80B80FEAA4CD}" presName="node" presStyleLbl="node1" presStyleIdx="1" presStyleCnt="4">
        <dgm:presLayoutVars>
          <dgm:bulletEnabled val="1"/>
        </dgm:presLayoutVars>
      </dgm:prSet>
      <dgm:spPr/>
    </dgm:pt>
    <dgm:pt modelId="{58149D98-343C-4E03-B884-433933B9946D}" type="pres">
      <dgm:prSet presAssocID="{273FC02F-F766-47BE-A7F7-80B80FEAA4CD}" presName="spNode" presStyleCnt="0"/>
      <dgm:spPr/>
    </dgm:pt>
    <dgm:pt modelId="{6A7A8991-7BE5-455A-AA68-0F3DF07E19E9}" type="pres">
      <dgm:prSet presAssocID="{B78EFBEE-1EBC-48FF-BE42-391801D7AE64}" presName="sibTrans" presStyleLbl="sibTrans1D1" presStyleIdx="1" presStyleCnt="4"/>
      <dgm:spPr/>
    </dgm:pt>
    <dgm:pt modelId="{49BD1900-0E8B-46E6-A69C-055A9AF53DBC}" type="pres">
      <dgm:prSet presAssocID="{DD694039-2AE7-40DC-BDB7-BC00C4708FBD}" presName="node" presStyleLbl="node1" presStyleIdx="2" presStyleCnt="4">
        <dgm:presLayoutVars>
          <dgm:bulletEnabled val="1"/>
        </dgm:presLayoutVars>
      </dgm:prSet>
      <dgm:spPr/>
    </dgm:pt>
    <dgm:pt modelId="{F8724BC1-BEB1-4EED-A963-D8E7B425BE7D}" type="pres">
      <dgm:prSet presAssocID="{DD694039-2AE7-40DC-BDB7-BC00C4708FBD}" presName="spNode" presStyleCnt="0"/>
      <dgm:spPr/>
    </dgm:pt>
    <dgm:pt modelId="{D1D691D0-239C-4DF0-ABA1-39437DC951F0}" type="pres">
      <dgm:prSet presAssocID="{75657D25-3C92-43D0-908E-72D62A8B6419}" presName="sibTrans" presStyleLbl="sibTrans1D1" presStyleIdx="2" presStyleCnt="4"/>
      <dgm:spPr/>
    </dgm:pt>
    <dgm:pt modelId="{E569146F-5301-4C3C-A0D8-728FB8DE6B90}" type="pres">
      <dgm:prSet presAssocID="{6C3992B3-CE1E-4338-B447-F36F89DFB7D6}" presName="node" presStyleLbl="node1" presStyleIdx="3" presStyleCnt="4">
        <dgm:presLayoutVars>
          <dgm:bulletEnabled val="1"/>
        </dgm:presLayoutVars>
      </dgm:prSet>
      <dgm:spPr/>
    </dgm:pt>
    <dgm:pt modelId="{E3423DB1-3ABA-4BA0-ADA3-6E2DBB2E3DAA}" type="pres">
      <dgm:prSet presAssocID="{6C3992B3-CE1E-4338-B447-F36F89DFB7D6}" presName="spNode" presStyleCnt="0"/>
      <dgm:spPr/>
    </dgm:pt>
    <dgm:pt modelId="{8CB5CF69-6B1D-4252-BDF6-ADEA2E4D4418}" type="pres">
      <dgm:prSet presAssocID="{40234168-2708-4879-9FD6-EAAE339D82D5}" presName="sibTrans" presStyleLbl="sibTrans1D1" presStyleIdx="3" presStyleCnt="4"/>
      <dgm:spPr/>
    </dgm:pt>
  </dgm:ptLst>
  <dgm:cxnLst>
    <dgm:cxn modelId="{E0962393-C5F3-4D2D-A6B8-75D6CB6CBC01}" type="presOf" srcId="{6CD38C56-0F87-4E42-8153-2A4CF8553DE0}" destId="{271CB253-A519-4021-AB12-514727090E95}" srcOrd="0" destOrd="0" presId="urn:microsoft.com/office/officeart/2005/8/layout/cycle5"/>
    <dgm:cxn modelId="{8FB7E86C-C8C1-4EF5-8403-C780F9BB012B}" type="presOf" srcId="{6C3992B3-CE1E-4338-B447-F36F89DFB7D6}" destId="{E569146F-5301-4C3C-A0D8-728FB8DE6B90}" srcOrd="0" destOrd="0" presId="urn:microsoft.com/office/officeart/2005/8/layout/cycle5"/>
    <dgm:cxn modelId="{8F20C8B6-A33B-4DCE-A4E7-D75D17DE2563}" srcId="{1F147420-A3DC-42EC-9B72-161BA9ED17E6}" destId="{273FC02F-F766-47BE-A7F7-80B80FEAA4CD}" srcOrd="1" destOrd="0" parTransId="{6F9F5B35-CAC8-4AFC-BBD4-0BDDE3D51EF3}" sibTransId="{B78EFBEE-1EBC-48FF-BE42-391801D7AE64}"/>
    <dgm:cxn modelId="{97B8F6A0-6E4D-4443-AE1D-2A464F675B0C}" srcId="{1F147420-A3DC-42EC-9B72-161BA9ED17E6}" destId="{DD694039-2AE7-40DC-BDB7-BC00C4708FBD}" srcOrd="2" destOrd="0" parTransId="{088236D9-13DB-41FF-8327-6ADF27C091CE}" sibTransId="{75657D25-3C92-43D0-908E-72D62A8B6419}"/>
    <dgm:cxn modelId="{6FCE03AB-1C52-4D1F-8E7C-D93AFA41FB63}" type="presOf" srcId="{273FC02F-F766-47BE-A7F7-80B80FEAA4CD}" destId="{ECACC246-CE28-4A1A-88B8-9B5CFF812DCA}" srcOrd="0" destOrd="0" presId="urn:microsoft.com/office/officeart/2005/8/layout/cycle5"/>
    <dgm:cxn modelId="{7B10921A-6B0C-48BF-B567-CDE99B913AE9}" type="presOf" srcId="{DD694039-2AE7-40DC-BDB7-BC00C4708FBD}" destId="{49BD1900-0E8B-46E6-A69C-055A9AF53DBC}" srcOrd="0" destOrd="0" presId="urn:microsoft.com/office/officeart/2005/8/layout/cycle5"/>
    <dgm:cxn modelId="{8C464609-C737-4828-B12C-491E336E649B}" type="presOf" srcId="{1F147420-A3DC-42EC-9B72-161BA9ED17E6}" destId="{B3D99C21-4C15-4586-9683-7821C55FD597}" srcOrd="0" destOrd="0" presId="urn:microsoft.com/office/officeart/2005/8/layout/cycle5"/>
    <dgm:cxn modelId="{5B7115FA-13B2-4D15-BCE1-D2E8D1256E92}" type="presOf" srcId="{75657D25-3C92-43D0-908E-72D62A8B6419}" destId="{D1D691D0-239C-4DF0-ABA1-39437DC951F0}" srcOrd="0" destOrd="0" presId="urn:microsoft.com/office/officeart/2005/8/layout/cycle5"/>
    <dgm:cxn modelId="{20562911-3E88-4024-96F2-1994D72CD49C}" type="presOf" srcId="{C006E268-8D37-4385-88C5-8DC7ACF35CC9}" destId="{1AAFA2AB-22DC-443E-B10A-D4ECB0045EF6}" srcOrd="0" destOrd="0" presId="urn:microsoft.com/office/officeart/2005/8/layout/cycle5"/>
    <dgm:cxn modelId="{147D4958-5856-4724-B0B1-8176F3BB2E31}" type="presOf" srcId="{40234168-2708-4879-9FD6-EAAE339D82D5}" destId="{8CB5CF69-6B1D-4252-BDF6-ADEA2E4D4418}" srcOrd="0" destOrd="0" presId="urn:microsoft.com/office/officeart/2005/8/layout/cycle5"/>
    <dgm:cxn modelId="{C2C0F8BC-2EE3-41BF-9631-D4EEE35593AC}" srcId="{1F147420-A3DC-42EC-9B72-161BA9ED17E6}" destId="{C006E268-8D37-4385-88C5-8DC7ACF35CC9}" srcOrd="0" destOrd="0" parTransId="{00998669-56B3-4B9B-8A38-760E35B6330D}" sibTransId="{6CD38C56-0F87-4E42-8153-2A4CF8553DE0}"/>
    <dgm:cxn modelId="{0F59A64F-4DF9-416F-B800-A70B953CF34C}" srcId="{1F147420-A3DC-42EC-9B72-161BA9ED17E6}" destId="{6C3992B3-CE1E-4338-B447-F36F89DFB7D6}" srcOrd="3" destOrd="0" parTransId="{31793854-E0B1-4C5F-87F0-1C623DCFFB32}" sibTransId="{40234168-2708-4879-9FD6-EAAE339D82D5}"/>
    <dgm:cxn modelId="{D409DDC9-AD64-4215-96C9-38CD65E73EF0}" type="presOf" srcId="{B78EFBEE-1EBC-48FF-BE42-391801D7AE64}" destId="{6A7A8991-7BE5-455A-AA68-0F3DF07E19E9}" srcOrd="0" destOrd="0" presId="urn:microsoft.com/office/officeart/2005/8/layout/cycle5"/>
    <dgm:cxn modelId="{84005FD6-0D64-482C-BD99-D95B38BC9F90}" type="presParOf" srcId="{B3D99C21-4C15-4586-9683-7821C55FD597}" destId="{1AAFA2AB-22DC-443E-B10A-D4ECB0045EF6}" srcOrd="0" destOrd="0" presId="urn:microsoft.com/office/officeart/2005/8/layout/cycle5"/>
    <dgm:cxn modelId="{43920A10-1FAE-4638-93FB-B9D8E37E60D8}" type="presParOf" srcId="{B3D99C21-4C15-4586-9683-7821C55FD597}" destId="{63A356BF-0ED6-4FAB-A77F-B071B06DCCE1}" srcOrd="1" destOrd="0" presId="urn:microsoft.com/office/officeart/2005/8/layout/cycle5"/>
    <dgm:cxn modelId="{85E13DE9-CF08-40A5-9A57-A609AB293535}" type="presParOf" srcId="{B3D99C21-4C15-4586-9683-7821C55FD597}" destId="{271CB253-A519-4021-AB12-514727090E95}" srcOrd="2" destOrd="0" presId="urn:microsoft.com/office/officeart/2005/8/layout/cycle5"/>
    <dgm:cxn modelId="{3859C278-2840-42BB-B4FE-D45A82E45EAD}" type="presParOf" srcId="{B3D99C21-4C15-4586-9683-7821C55FD597}" destId="{ECACC246-CE28-4A1A-88B8-9B5CFF812DCA}" srcOrd="3" destOrd="0" presId="urn:microsoft.com/office/officeart/2005/8/layout/cycle5"/>
    <dgm:cxn modelId="{C45A52AE-2625-4AF4-B5CB-E36172985A81}" type="presParOf" srcId="{B3D99C21-4C15-4586-9683-7821C55FD597}" destId="{58149D98-343C-4E03-B884-433933B9946D}" srcOrd="4" destOrd="0" presId="urn:microsoft.com/office/officeart/2005/8/layout/cycle5"/>
    <dgm:cxn modelId="{9184C165-4906-4627-9207-B1F3860D0F1E}" type="presParOf" srcId="{B3D99C21-4C15-4586-9683-7821C55FD597}" destId="{6A7A8991-7BE5-455A-AA68-0F3DF07E19E9}" srcOrd="5" destOrd="0" presId="urn:microsoft.com/office/officeart/2005/8/layout/cycle5"/>
    <dgm:cxn modelId="{1AFAC489-2B0E-4C7C-8456-B25500F2D9DA}" type="presParOf" srcId="{B3D99C21-4C15-4586-9683-7821C55FD597}" destId="{49BD1900-0E8B-46E6-A69C-055A9AF53DBC}" srcOrd="6" destOrd="0" presId="urn:microsoft.com/office/officeart/2005/8/layout/cycle5"/>
    <dgm:cxn modelId="{BFA3D37C-B7C2-483F-958E-57CE59A11D3E}" type="presParOf" srcId="{B3D99C21-4C15-4586-9683-7821C55FD597}" destId="{F8724BC1-BEB1-4EED-A963-D8E7B425BE7D}" srcOrd="7" destOrd="0" presId="urn:microsoft.com/office/officeart/2005/8/layout/cycle5"/>
    <dgm:cxn modelId="{4EE5288B-91E1-409F-8BF6-7F77D5BD68D5}" type="presParOf" srcId="{B3D99C21-4C15-4586-9683-7821C55FD597}" destId="{D1D691D0-239C-4DF0-ABA1-39437DC951F0}" srcOrd="8" destOrd="0" presId="urn:microsoft.com/office/officeart/2005/8/layout/cycle5"/>
    <dgm:cxn modelId="{C935283B-C92E-4E4B-9E04-5C70814E36CD}" type="presParOf" srcId="{B3D99C21-4C15-4586-9683-7821C55FD597}" destId="{E569146F-5301-4C3C-A0D8-728FB8DE6B90}" srcOrd="9" destOrd="0" presId="urn:microsoft.com/office/officeart/2005/8/layout/cycle5"/>
    <dgm:cxn modelId="{189326CF-FB8F-4605-938B-FC1EE3BDF617}" type="presParOf" srcId="{B3D99C21-4C15-4586-9683-7821C55FD597}" destId="{E3423DB1-3ABA-4BA0-ADA3-6E2DBB2E3DAA}" srcOrd="10" destOrd="0" presId="urn:microsoft.com/office/officeart/2005/8/layout/cycle5"/>
    <dgm:cxn modelId="{99B308C1-4AA8-45F0-A34B-7008969146D2}" type="presParOf" srcId="{B3D99C21-4C15-4586-9683-7821C55FD597}" destId="{8CB5CF69-6B1D-4252-BDF6-ADEA2E4D441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FA2AB-22DC-443E-B10A-D4ECB0045EF6}">
      <dsp:nvSpPr>
        <dsp:cNvPr id="0" name=""/>
        <dsp:cNvSpPr/>
      </dsp:nvSpPr>
      <dsp:spPr>
        <a:xfrm>
          <a:off x="2545497" y="2954"/>
          <a:ext cx="1701420" cy="1105923"/>
        </a:xfrm>
        <a:prstGeom prst="roundRect">
          <a:avLst/>
        </a:prstGeom>
        <a:solidFill>
          <a:srgbClr val="FF7C8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kern="120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การวิเคราะห์ฐานข้อมูลโรงเรียน</a:t>
          </a:r>
          <a:endParaRPr lang="th-TH" sz="1800" kern="1200" dirty="0">
            <a:solidFill>
              <a:schemeClr val="tx1"/>
            </a:solidFill>
            <a:latin typeface="Angsana New" pitchFamily="18" charset="-34"/>
            <a:cs typeface="Angsana New" pitchFamily="18" charset="-34"/>
          </a:endParaRPr>
        </a:p>
      </dsp:txBody>
      <dsp:txXfrm>
        <a:off x="2599484" y="56941"/>
        <a:ext cx="1593446" cy="997949"/>
      </dsp:txXfrm>
    </dsp:sp>
    <dsp:sp modelId="{271CB253-A519-4021-AB12-514727090E95}">
      <dsp:nvSpPr>
        <dsp:cNvPr id="0" name=""/>
        <dsp:cNvSpPr/>
      </dsp:nvSpPr>
      <dsp:spPr>
        <a:xfrm>
          <a:off x="1567972" y="555916"/>
          <a:ext cx="3656471" cy="3656471"/>
        </a:xfrm>
        <a:custGeom>
          <a:avLst/>
          <a:gdLst/>
          <a:ahLst/>
          <a:cxnLst/>
          <a:rect l="0" t="0" r="0" b="0"/>
          <a:pathLst>
            <a:path>
              <a:moveTo>
                <a:pt x="2914149" y="357441"/>
              </a:moveTo>
              <a:arcTo wR="1828235" hR="1828235" stAng="18386347" swAng="163484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CC246-CE28-4A1A-88B8-9B5CFF812DCA}">
      <dsp:nvSpPr>
        <dsp:cNvPr id="0" name=""/>
        <dsp:cNvSpPr/>
      </dsp:nvSpPr>
      <dsp:spPr>
        <a:xfrm>
          <a:off x="4373733" y="1831190"/>
          <a:ext cx="1701420" cy="1105923"/>
        </a:xfrm>
        <a:prstGeom prst="roundRect">
          <a:avLst/>
        </a:prstGeom>
        <a:solidFill>
          <a:srgbClr val="FF3399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600" kern="1200" dirty="0" smtClean="0"/>
            <a:t>วางแผนและตัดสินใจ</a:t>
          </a:r>
          <a:endParaRPr lang="th-TH" sz="2600" kern="1200" dirty="0"/>
        </a:p>
      </dsp:txBody>
      <dsp:txXfrm>
        <a:off x="4427720" y="1885177"/>
        <a:ext cx="1593446" cy="997949"/>
      </dsp:txXfrm>
    </dsp:sp>
    <dsp:sp modelId="{6A7A8991-7BE5-455A-AA68-0F3DF07E19E9}">
      <dsp:nvSpPr>
        <dsp:cNvPr id="0" name=""/>
        <dsp:cNvSpPr/>
      </dsp:nvSpPr>
      <dsp:spPr>
        <a:xfrm>
          <a:off x="1567972" y="555916"/>
          <a:ext cx="3656471" cy="3656471"/>
        </a:xfrm>
        <a:custGeom>
          <a:avLst/>
          <a:gdLst/>
          <a:ahLst/>
          <a:cxnLst/>
          <a:rect l="0" t="0" r="0" b="0"/>
          <a:pathLst>
            <a:path>
              <a:moveTo>
                <a:pt x="3467032" y="2638661"/>
              </a:moveTo>
              <a:arcTo wR="1828235" hR="1828235" stAng="1578813" swAng="163484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D1900-0E8B-46E6-A69C-055A9AF53DBC}">
      <dsp:nvSpPr>
        <dsp:cNvPr id="0" name=""/>
        <dsp:cNvSpPr/>
      </dsp:nvSpPr>
      <dsp:spPr>
        <a:xfrm>
          <a:off x="2545497" y="3659426"/>
          <a:ext cx="1701420" cy="1105923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600" kern="1200" dirty="0" smtClean="0">
              <a:solidFill>
                <a:schemeClr val="tx1"/>
              </a:solidFill>
            </a:rPr>
            <a:t>ดำเนินการตามงานและโครงการ</a:t>
          </a:r>
          <a:endParaRPr lang="th-TH" sz="2600" kern="1200" dirty="0">
            <a:solidFill>
              <a:schemeClr val="tx1"/>
            </a:solidFill>
          </a:endParaRPr>
        </a:p>
      </dsp:txBody>
      <dsp:txXfrm>
        <a:off x="2599484" y="3713413"/>
        <a:ext cx="1593446" cy="997949"/>
      </dsp:txXfrm>
    </dsp:sp>
    <dsp:sp modelId="{D1D691D0-239C-4DF0-ABA1-39437DC951F0}">
      <dsp:nvSpPr>
        <dsp:cNvPr id="0" name=""/>
        <dsp:cNvSpPr/>
      </dsp:nvSpPr>
      <dsp:spPr>
        <a:xfrm>
          <a:off x="1567972" y="555916"/>
          <a:ext cx="3656471" cy="3656471"/>
        </a:xfrm>
        <a:custGeom>
          <a:avLst/>
          <a:gdLst/>
          <a:ahLst/>
          <a:cxnLst/>
          <a:rect l="0" t="0" r="0" b="0"/>
          <a:pathLst>
            <a:path>
              <a:moveTo>
                <a:pt x="742321" y="3299030"/>
              </a:moveTo>
              <a:arcTo wR="1828235" hR="1828235" stAng="7586347" swAng="163484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9146F-5301-4C3C-A0D8-728FB8DE6B90}">
      <dsp:nvSpPr>
        <dsp:cNvPr id="0" name=""/>
        <dsp:cNvSpPr/>
      </dsp:nvSpPr>
      <dsp:spPr>
        <a:xfrm>
          <a:off x="717261" y="1831190"/>
          <a:ext cx="1701420" cy="1105923"/>
        </a:xfrm>
        <a:prstGeom prst="roundRect">
          <a:avLst/>
        </a:prstGeom>
        <a:solidFill>
          <a:srgbClr val="66FF3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600" kern="1200" dirty="0" smtClean="0">
              <a:solidFill>
                <a:schemeClr val="tx1"/>
              </a:solidFill>
            </a:rPr>
            <a:t>ประเมินผล</a:t>
          </a:r>
          <a:endParaRPr lang="th-TH" sz="2600" kern="1200" dirty="0">
            <a:solidFill>
              <a:schemeClr val="tx1"/>
            </a:solidFill>
          </a:endParaRPr>
        </a:p>
      </dsp:txBody>
      <dsp:txXfrm>
        <a:off x="771248" y="1885177"/>
        <a:ext cx="1593446" cy="997949"/>
      </dsp:txXfrm>
    </dsp:sp>
    <dsp:sp modelId="{8CB5CF69-6B1D-4252-BDF6-ADEA2E4D4418}">
      <dsp:nvSpPr>
        <dsp:cNvPr id="0" name=""/>
        <dsp:cNvSpPr/>
      </dsp:nvSpPr>
      <dsp:spPr>
        <a:xfrm>
          <a:off x="1567972" y="555916"/>
          <a:ext cx="3656471" cy="3656471"/>
        </a:xfrm>
        <a:custGeom>
          <a:avLst/>
          <a:gdLst/>
          <a:ahLst/>
          <a:cxnLst/>
          <a:rect l="0" t="0" r="0" b="0"/>
          <a:pathLst>
            <a:path>
              <a:moveTo>
                <a:pt x="189438" y="1017809"/>
              </a:moveTo>
              <a:arcTo wR="1828235" hR="1828235" stAng="12378813" swAng="163484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C4FA703-AE72-41B9-8DB0-C81F295BEB77}" type="datetimeFigureOut">
              <a:rPr lang="th-TH" smtClean="0"/>
              <a:t>26/06/63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A84C26-309C-46B1-9465-D4FF55A70544}" type="slidenum">
              <a:rPr lang="th-TH" smtClean="0"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7443" y="816258"/>
            <a:ext cx="4595579" cy="830997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B/>
          </a:sp3d>
        </p:spPr>
        <p:txBody>
          <a:bodyPr wrap="square" rtlCol="0">
            <a:spAutoFit/>
          </a:bodyPr>
          <a:lstStyle/>
          <a:p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การประชาสัมพันธ์องค์กร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91603" y="2132856"/>
            <a:ext cx="574496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รายวิชา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คุณธรรม จริยธรรมสำหรับผู้บริหาร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0032" y="3212976"/>
            <a:ext cx="1008113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เสนอ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6383" y="4257962"/>
            <a:ext cx="343540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ผศ.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ดร.ศันสนีย์  จะ</a:t>
            </a:r>
            <a:r>
              <a:rPr lang="th-TH" sz="3600" dirty="0" err="1" smtClean="0">
                <a:latin typeface="Angsana New" pitchFamily="18" charset="-34"/>
                <a:cs typeface="Angsana New" pitchFamily="18" charset="-34"/>
              </a:rPr>
              <a:t>สุวรรณ์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6851" y="5637102"/>
            <a:ext cx="2395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gency FB" pitchFamily="34" charset="0"/>
              </a:rPr>
              <a:t>โดย นายสมยศ  </a:t>
            </a:r>
            <a:r>
              <a:rPr lang="th-TH" dirty="0" err="1" smtClean="0">
                <a:latin typeface="Agency FB" pitchFamily="34" charset="0"/>
              </a:rPr>
              <a:t>สิงห</a:t>
            </a:r>
            <a:r>
              <a:rPr lang="th-TH" dirty="0" smtClean="0">
                <a:latin typeface="Agency FB" pitchFamily="34" charset="0"/>
              </a:rPr>
              <a:t>กำ</a:t>
            </a:r>
          </a:p>
          <a:p>
            <a:r>
              <a:rPr lang="th-TH" dirty="0" smtClean="0">
                <a:latin typeface="Agency FB" pitchFamily="34" charset="0"/>
              </a:rPr>
              <a:t>รหัส </a:t>
            </a:r>
            <a:r>
              <a:rPr lang="en-US" dirty="0" smtClean="0">
                <a:latin typeface="Agency FB" pitchFamily="34" charset="0"/>
              </a:rPr>
              <a:t>: 62561802042</a:t>
            </a:r>
            <a:endParaRPr lang="th-TH" dirty="0">
              <a:latin typeface="Agency FB" pitchFamily="34" charset="0"/>
            </a:endParaRPr>
          </a:p>
        </p:txBody>
      </p:sp>
      <p:pic>
        <p:nvPicPr>
          <p:cNvPr id="7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96566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1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1700655" y="962726"/>
            <a:ext cx="6903793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กรณีศึกษาการประชาสัมพันธ์ โรงเรียนวัด</a:t>
            </a:r>
            <a:r>
              <a:rPr lang="th-TH" sz="3600" b="1" dirty="0" err="1" smtClean="0"/>
              <a:t>ราชาธิวาส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4924" y="2065127"/>
            <a:ext cx="3697688" cy="46166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0066"/>
            </a:outerShdw>
          </a:effectLst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ข้อมูลพื้นฐานของโรงเรียนวัด</a:t>
            </a:r>
            <a:r>
              <a:rPr lang="th-TH" sz="2400" dirty="0" err="1" smtClean="0">
                <a:latin typeface="Angsana New" pitchFamily="18" charset="-34"/>
                <a:cs typeface="Angsana New" pitchFamily="18" charset="-34"/>
              </a:rPr>
              <a:t>ราชาธิวาส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55576" y="2526792"/>
            <a:ext cx="7704855" cy="1938992"/>
          </a:xfrm>
          <a:prstGeom prst="rect">
            <a:avLst/>
          </a:prstGeom>
          <a:effectLst>
            <a:outerShdw blurRad="50800" dist="50800" dir="5400000" algn="ctr" rotWithShape="0">
              <a:srgbClr val="FF66FF"/>
            </a:outerShdw>
          </a:effectLst>
        </p:spPr>
        <p:txBody>
          <a:bodyPr wrap="square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	โรงเรียน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วัด</a:t>
            </a:r>
            <a:r>
              <a:rPr lang="th-TH" sz="2400" dirty="0" err="1">
                <a:latin typeface="Angsana New" pitchFamily="18" charset="-34"/>
                <a:cs typeface="Angsana New" pitchFamily="18" charset="-34"/>
              </a:rPr>
              <a:t>ราชาธิ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วา</a:t>
            </a:r>
            <a:r>
              <a:rPr lang="th-TH" sz="2400" dirty="0" err="1">
                <a:latin typeface="Angsana New" pitchFamily="18" charset="-34"/>
                <a:cs typeface="Angsana New" pitchFamily="18" charset="-34"/>
              </a:rPr>
              <a:t>สตั้งอ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ยู่ในเนื้อที่ของวัด</a:t>
            </a:r>
            <a:r>
              <a:rPr lang="th-TH" sz="2400" dirty="0" err="1">
                <a:latin typeface="Angsana New" pitchFamily="18" charset="-34"/>
                <a:cs typeface="Angsana New" pitchFamily="18" charset="-34"/>
              </a:rPr>
              <a:t>ราชาธิวาสวิ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หาร แบ่งเป็นสัดส่วน ไม่ปะปนกับเขตสังฆาวาส มีรั้วกั้นโดยรอบ รวมหน้าที่ทั้งหมด 5 ไร่ 1 งาน 56 ตารางวา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สังกัด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สำนักงานเขตพื้นที่การศึกษามัธยมศึกษา เขต 1 เปิดทำการสอนตั้งแต่ระดับชั้นมัธยมศึกษาปีที่ 1 ถึงระดับชั้นมัธยมศึกษาปีที่ 6 รวมจำนวนทั้งสิ้น 33 ห้องเรียน มีจำนวนนักเรียน 789 คน เป็นโรงเรียนขนาดกลาง</a:t>
            </a:r>
          </a:p>
        </p:txBody>
      </p:sp>
      <p:pic>
        <p:nvPicPr>
          <p:cNvPr id="7" name="Picture 4" descr="à¸£à¸¹à¸à¸ à¸²à¸à¸à¸µà¹à¹à¸à¸µà¹à¸¢à¸§à¸à¹à¸­à¸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365104"/>
            <a:ext cx="223224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30" y="4439116"/>
            <a:ext cx="2861945" cy="2014220"/>
          </a:xfrm>
          <a:prstGeom prst="rect">
            <a:avLst/>
          </a:prstGeom>
        </p:spPr>
      </p:pic>
      <p:pic>
        <p:nvPicPr>
          <p:cNvPr id="9" name="รูปภาพ 8" descr="à¸£à¸¹à¸à¸ à¸²à¸à¸à¸µà¹à¹à¸à¸µà¹à¸¢à¸§à¸à¹à¸­à¸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72" y="4477936"/>
            <a:ext cx="2952750" cy="171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7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1748566" y="476672"/>
            <a:ext cx="6903793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กรณีศึกษาการประชาสัมพันธ์ โรงเรียนวัด</a:t>
            </a:r>
            <a:r>
              <a:rPr lang="th-TH" sz="3600" b="1" dirty="0" err="1" smtClean="0"/>
              <a:t>ราชาธิวาส</a:t>
            </a:r>
            <a:endParaRPr lang="en-US" dirty="0"/>
          </a:p>
        </p:txBody>
      </p:sp>
      <p:graphicFrame>
        <p:nvGraphicFramePr>
          <p:cNvPr id="8" name="ไดอะแกรม 7"/>
          <p:cNvGraphicFramePr/>
          <p:nvPr>
            <p:extLst>
              <p:ext uri="{D42A27DB-BD31-4B8C-83A1-F6EECF244321}">
                <p14:modId xmlns:p14="http://schemas.microsoft.com/office/powerpoint/2010/main" val="3902205521"/>
              </p:ext>
            </p:extLst>
          </p:nvPr>
        </p:nvGraphicFramePr>
        <p:xfrm>
          <a:off x="1524000" y="1397000"/>
          <a:ext cx="6792416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452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กลุ่ม 4"/>
          <p:cNvGrpSpPr/>
          <p:nvPr/>
        </p:nvGrpSpPr>
        <p:grpSpPr>
          <a:xfrm>
            <a:off x="1686734" y="545903"/>
            <a:ext cx="6197633" cy="1105923"/>
            <a:chOff x="2545497" y="2954"/>
            <a:chExt cx="1701420" cy="1105923"/>
          </a:xfrm>
        </p:grpSpPr>
        <p:sp>
          <p:nvSpPr>
            <p:cNvPr id="7" name="สี่เหลี่ยมผืนผ้ามุมมน 6"/>
            <p:cNvSpPr/>
            <p:nvPr/>
          </p:nvSpPr>
          <p:spPr>
            <a:xfrm>
              <a:off x="2545497" y="2954"/>
              <a:ext cx="1701420" cy="1105923"/>
            </a:xfrm>
            <a:prstGeom prst="roundRect">
              <a:avLst/>
            </a:prstGeom>
            <a:solidFill>
              <a:srgbClr val="FF7C8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สี่เหลี่ยมผืนผ้ามุมมน 4"/>
            <p:cNvSpPr/>
            <p:nvPr/>
          </p:nvSpPr>
          <p:spPr>
            <a:xfrm>
              <a:off x="2599484" y="56941"/>
              <a:ext cx="1593446" cy="9979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3200" kern="1200" dirty="0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การ</a:t>
              </a:r>
              <a:r>
                <a:rPr lang="th-TH" sz="3200" kern="1200" dirty="0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วิเคราะห์ข้อมูลพื้นฐานโรงเรียนวัด</a:t>
              </a:r>
              <a:r>
                <a:rPr lang="th-TH" sz="3200" kern="1200" dirty="0" err="1" smtClean="0">
                  <a:solidFill>
                    <a:schemeClr val="tx1"/>
                  </a:solidFill>
                  <a:latin typeface="Angsana New" pitchFamily="18" charset="-34"/>
                  <a:cs typeface="Angsana New" pitchFamily="18" charset="-34"/>
                </a:rPr>
                <a:t>ราชาธิวาส</a:t>
              </a:r>
              <a:endParaRPr lang="th-TH" sz="1800" kern="1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endParaRPr>
            </a:p>
          </p:txBody>
        </p:sp>
      </p:grpSp>
      <p:sp>
        <p:nvSpPr>
          <p:cNvPr id="2" name="สี่เหลี่ยมผืนผ้า 1"/>
          <p:cNvSpPr/>
          <p:nvPr/>
        </p:nvSpPr>
        <p:spPr>
          <a:xfrm>
            <a:off x="683568" y="1844824"/>
            <a:ext cx="7704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การศึกษา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ข้อมูลของโรงเรียนให้มากที่สุด เท่าที่จะมากได้ทำความเข้าใจในสภาพการณ์แวดล้อม 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วิเคราะห์ภายในโรงเรียนเองเราค้นพบว่าโรงเรียนวัด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ราชาธิวาส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ไม่เด่นในเรื่องวิชาการ แต่เด่นในเรื่องของกิจกรรมและกีฬาโดยสรุปได้ ดังนี้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-โรงเรียน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เป็นศูนย์การศึกษาเด็กพิเศษของเขตพื้นที่มัธยมศึกษาเขต 1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-เด็ก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พิเศษเข้าร่วมการแข่งขันทักษะด้านต่าง ๆ ได้รับรางวัลระดับประเทศ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-โรงเรียน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เป็นศูนย์การศึกษาเศรษฐกิจพอเพียงของเขตพื้นที่มัธยมศึกษาเขต 1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-โรงเรียน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ได้รับการยอมรับในเรื่องมวยไทยทั้งในส่วนของนักเรียนที่เข้าร่วมการแข่งขันในระดับประเทศและระดับโลกโดยได้รับรางวัลชนะเลิศมวยไทยเยาวชนโลก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-ครู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พละได้รับเชิญเป็นวิทยากรให้ความรู้ด้านมวยไทย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-ฟุตบอล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โรงเรียนได้รับการสนับสนุนจัดตั้งฟุตบอลโดยมีสถานที่ให้พักและฝึกซ้อมอย่างเป็นระบบ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-ฟุต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ซอ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ลของ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โรงเรียนวัด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ราชาธิ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วา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สแข่ง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ขันอยู่ใน 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สพ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ม. ลีก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-กอง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ลูกเสือพิเศษสามารถฝึกนักเรียนเข้าร่วมการคัดเลือกจนได้รับเป็นตัวแทนประเทศไทยเข้าชุมนุมโลกมาโดยตลอดระยะ 3 ย้อนหลัง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-ใน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ด้านวิชาการถึงแม้จะไม่เด่นแต่ทางโรงเรียนที่จัดส่งเสริมนักเรียนส่งความเป็นเลิศอย่างหลากหลาย เช่น เปิดห้องเรียนพิเศษทางคณิตศาสตร์-วิทยาศาสตร์</a:t>
            </a:r>
          </a:p>
        </p:txBody>
      </p:sp>
    </p:spTree>
    <p:extLst>
      <p:ext uri="{BB962C8B-B14F-4D97-AF65-F5344CB8AC3E}">
        <p14:creationId xmlns:p14="http://schemas.microsoft.com/office/powerpoint/2010/main" val="298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1748566" y="476672"/>
            <a:ext cx="6903793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กรณีศึกษาการประชาสัมพันธ์ โรงเรียนวัด</a:t>
            </a:r>
            <a:r>
              <a:rPr lang="th-TH" sz="3600" b="1" dirty="0" err="1" smtClean="0"/>
              <a:t>ราชาธิวาส</a:t>
            </a:r>
            <a:endParaRPr lang="en-US" dirty="0"/>
          </a:p>
        </p:txBody>
      </p:sp>
      <p:grpSp>
        <p:nvGrpSpPr>
          <p:cNvPr id="27" name="กลุ่ม 26"/>
          <p:cNvGrpSpPr/>
          <p:nvPr/>
        </p:nvGrpSpPr>
        <p:grpSpPr>
          <a:xfrm>
            <a:off x="931437" y="1388370"/>
            <a:ext cx="6069842" cy="4920950"/>
            <a:chOff x="931437" y="1361663"/>
            <a:chExt cx="6069842" cy="4920950"/>
          </a:xfrm>
        </p:grpSpPr>
        <p:grpSp>
          <p:nvGrpSpPr>
            <p:cNvPr id="5" name="กลุ่ม 4"/>
            <p:cNvGrpSpPr/>
            <p:nvPr/>
          </p:nvGrpSpPr>
          <p:grpSpPr>
            <a:xfrm>
              <a:off x="3418541" y="1361663"/>
              <a:ext cx="1701420" cy="1105923"/>
              <a:chOff x="4373733" y="1831190"/>
              <a:chExt cx="1701420" cy="1105923"/>
            </a:xfrm>
          </p:grpSpPr>
          <p:sp>
            <p:nvSpPr>
              <p:cNvPr id="7" name="สี่เหลี่ยมผืนผ้ามุมมน 6"/>
              <p:cNvSpPr/>
              <p:nvPr/>
            </p:nvSpPr>
            <p:spPr>
              <a:xfrm>
                <a:off x="4373733" y="1831190"/>
                <a:ext cx="1701420" cy="1105923"/>
              </a:xfrm>
              <a:prstGeom prst="roundRect">
                <a:avLst/>
              </a:prstGeom>
              <a:solidFill>
                <a:srgbClr val="FF3399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" name="สี่เหลี่ยมผืนผ้ามุมมน 4"/>
              <p:cNvSpPr/>
              <p:nvPr/>
            </p:nvSpPr>
            <p:spPr>
              <a:xfrm>
                <a:off x="4427720" y="1885177"/>
                <a:ext cx="1593446" cy="99794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9060" tIns="99060" rIns="99060" bIns="9906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600" kern="1200" dirty="0" smtClean="0"/>
                  <a:t>วางแผนและตัดสินใจ</a:t>
                </a:r>
                <a:endParaRPr lang="th-TH" sz="2600" kern="1200" dirty="0"/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931437" y="3068960"/>
              <a:ext cx="1927140" cy="1015663"/>
            </a:xfrm>
            <a:prstGeom prst="rect">
              <a:avLst/>
            </a:prstGeom>
            <a:solidFill>
              <a:srgbClr val="66FF33"/>
            </a:solidFill>
          </p:spPr>
          <p:txBody>
            <a:bodyPr wrap="square" rtlCol="0">
              <a:spAutoFit/>
            </a:bodyPr>
            <a:lstStyle/>
            <a:p>
              <a:r>
                <a:rPr lang="th-TH" sz="2000" dirty="0" smtClean="0">
                  <a:latin typeface="Angsana New" pitchFamily="18" charset="-34"/>
                  <a:cs typeface="Angsana New" pitchFamily="18" charset="-34"/>
                </a:rPr>
                <a:t>1.จัดโครงสร้างการบริหารให้สอดคล้องกับการกำหนดแผนงาน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25015" y="3145731"/>
              <a:ext cx="2376264" cy="7078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th-TH" sz="2000" dirty="0" smtClean="0">
                  <a:latin typeface="Angsana New" pitchFamily="18" charset="-34"/>
                  <a:cs typeface="Angsana New" pitchFamily="18" charset="-34"/>
                </a:rPr>
                <a:t>2.กำหนดแผนงานหลักพร้อมกำหนดโครงการเพื่อขับเคลื่อน</a:t>
              </a:r>
              <a:endParaRPr lang="th-TH" sz="2000" dirty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0" name="ลูกศรลง 9"/>
            <p:cNvSpPr/>
            <p:nvPr/>
          </p:nvSpPr>
          <p:spPr>
            <a:xfrm rot="3181588">
              <a:off x="2922666" y="2253712"/>
              <a:ext cx="360040" cy="72008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1" name="กลุ่ม 10"/>
            <p:cNvGrpSpPr/>
            <p:nvPr/>
          </p:nvGrpSpPr>
          <p:grpSpPr>
            <a:xfrm>
              <a:off x="1030968" y="4520488"/>
              <a:ext cx="1524000" cy="1762125"/>
              <a:chOff x="0" y="0"/>
              <a:chExt cx="1524000" cy="1762125"/>
            </a:xfrm>
          </p:grpSpPr>
          <p:sp>
            <p:nvSpPr>
              <p:cNvPr id="12" name="กล่องข้อความ 2"/>
              <p:cNvSpPr txBox="1">
                <a:spLocks noChangeArrowheads="1"/>
              </p:cNvSpPr>
              <p:nvPr/>
            </p:nvSpPr>
            <p:spPr bwMode="auto">
              <a:xfrm>
                <a:off x="266700" y="0"/>
                <a:ext cx="904875" cy="3619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h-TH" sz="1400" b="1">
                    <a:effectLst/>
                    <a:latin typeface="Calibri"/>
                    <a:ea typeface="Calibri"/>
                    <a:cs typeface="Angsana New"/>
                  </a:rPr>
                  <a:t>ผู้อำนวยการ</a:t>
                </a:r>
                <a:endParaRPr lang="en-US" sz="1100">
                  <a:effectLst/>
                  <a:latin typeface="Calibri"/>
                  <a:ea typeface="Calibri"/>
                  <a:cs typeface="Cordia New"/>
                </a:endParaRPr>
              </a:p>
            </p:txBody>
          </p:sp>
          <p:sp>
            <p:nvSpPr>
              <p:cNvPr id="13" name="กล่องข้อความ 2"/>
              <p:cNvSpPr txBox="1">
                <a:spLocks noChangeArrowheads="1"/>
              </p:cNvSpPr>
              <p:nvPr/>
            </p:nvSpPr>
            <p:spPr bwMode="auto">
              <a:xfrm>
                <a:off x="114300" y="571500"/>
                <a:ext cx="1247775" cy="6286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th-TH" sz="1400" b="1">
                    <a:effectLst/>
                    <a:latin typeface="Calibri"/>
                    <a:ea typeface="Calibri"/>
                    <a:cs typeface="Angsana New"/>
                  </a:rPr>
                  <a:t>รองผู้อำนวยการ</a:t>
                </a:r>
                <a:endParaRPr lang="en-US" sz="1100">
                  <a:effectLst/>
                  <a:latin typeface="Calibri"/>
                  <a:ea typeface="Calibri"/>
                  <a:cs typeface="Cordia New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th-TH" sz="1400" b="1">
                    <a:effectLst/>
                    <a:latin typeface="Calibri"/>
                    <a:ea typeface="Calibri"/>
                    <a:cs typeface="Angsana New"/>
                  </a:rPr>
                  <a:t>บริหารงานทั่วไป</a:t>
                </a:r>
                <a:endParaRPr lang="en-US" sz="1100">
                  <a:effectLst/>
                  <a:latin typeface="Calibri"/>
                  <a:ea typeface="Calibri"/>
                  <a:cs typeface="Cordia New"/>
                </a:endParaRPr>
              </a:p>
            </p:txBody>
          </p:sp>
          <p:sp>
            <p:nvSpPr>
              <p:cNvPr id="14" name="กล่องข้อความ 2"/>
              <p:cNvSpPr txBox="1">
                <a:spLocks noChangeArrowheads="1"/>
              </p:cNvSpPr>
              <p:nvPr/>
            </p:nvSpPr>
            <p:spPr bwMode="auto">
              <a:xfrm>
                <a:off x="0" y="1476375"/>
                <a:ext cx="1524000" cy="2857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h-TH" sz="1400">
                    <a:effectLst/>
                    <a:latin typeface="Calibri"/>
                    <a:ea typeface="Calibri"/>
                    <a:cs typeface="Cordia New"/>
                  </a:rPr>
                  <a:t>หัวหน้างานโสตทัศนูปกรณ์</a:t>
                </a:r>
                <a:endParaRPr lang="en-US" sz="1100">
                  <a:effectLst/>
                  <a:latin typeface="Calibri"/>
                  <a:ea typeface="Calibri"/>
                  <a:cs typeface="Cordia New"/>
                </a:endParaRPr>
              </a:p>
            </p:txBody>
          </p:sp>
          <p:cxnSp>
            <p:nvCxnSpPr>
              <p:cNvPr id="15" name="ลูกศรเชื่อมต่อแบบตรง 14"/>
              <p:cNvCxnSpPr/>
              <p:nvPr/>
            </p:nvCxnSpPr>
            <p:spPr>
              <a:xfrm flipH="1">
                <a:off x="723900" y="361950"/>
                <a:ext cx="1" cy="2095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ลูกศรเชื่อมต่อแบบตรง 15"/>
              <p:cNvCxnSpPr/>
              <p:nvPr/>
            </p:nvCxnSpPr>
            <p:spPr>
              <a:xfrm flipH="1">
                <a:off x="752475" y="1200150"/>
                <a:ext cx="1" cy="2095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ลูกศรลง 16"/>
            <p:cNvSpPr/>
            <p:nvPr/>
          </p:nvSpPr>
          <p:spPr>
            <a:xfrm>
              <a:off x="1748566" y="4084623"/>
              <a:ext cx="146441" cy="35248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87511" y="5406313"/>
              <a:ext cx="2081513" cy="369332"/>
            </a:xfrm>
            <a:prstGeom prst="rect">
              <a:avLst/>
            </a:prstGeom>
            <a:solidFill>
              <a:srgbClr val="FF66FF"/>
            </a:solidFill>
          </p:spPr>
          <p:txBody>
            <a:bodyPr wrap="square" rtlCol="0">
              <a:spAutoFit/>
            </a:bodyPr>
            <a:lstStyle/>
            <a:p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โครงการประชาสัมพันธ์เชิงรุก</a:t>
              </a:r>
              <a:endParaRPr lang="th-TH" sz="1800" dirty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23" name="ลูกศรลง 22"/>
            <p:cNvSpPr/>
            <p:nvPr/>
          </p:nvSpPr>
          <p:spPr>
            <a:xfrm>
              <a:off x="5813146" y="3853617"/>
              <a:ext cx="199014" cy="4072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" name="ลูกศรลง 23"/>
            <p:cNvSpPr/>
            <p:nvPr/>
          </p:nvSpPr>
          <p:spPr>
            <a:xfrm rot="20595901">
              <a:off x="5200019" y="2467587"/>
              <a:ext cx="308085" cy="60137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87511" y="4269289"/>
              <a:ext cx="2081513" cy="646331"/>
            </a:xfrm>
            <a:prstGeom prst="rect">
              <a:avLst/>
            </a:prstGeom>
            <a:solidFill>
              <a:srgbClr val="FF66FF"/>
            </a:solidFill>
          </p:spPr>
          <p:txBody>
            <a:bodyPr wrap="square" rtlCol="0">
              <a:spAutoFit/>
            </a:bodyPr>
            <a:lstStyle/>
            <a:p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วิเคราะห์</a:t>
              </a:r>
              <a:r>
                <a:rPr lang="th-TH" sz="1800" dirty="0" err="1" smtClean="0">
                  <a:latin typeface="Angsana New" pitchFamily="18" charset="-34"/>
                  <a:cs typeface="Angsana New" pitchFamily="18" charset="-34"/>
                </a:rPr>
                <a:t>แผนกล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ยุทธ์ของโรงเรียนเพื่อกำหนดโครงการ</a:t>
              </a:r>
              <a:endParaRPr lang="th-TH" sz="1800" dirty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26" name="ลูกศรลง 25"/>
            <p:cNvSpPr/>
            <p:nvPr/>
          </p:nvSpPr>
          <p:spPr>
            <a:xfrm>
              <a:off x="5774283" y="4949336"/>
              <a:ext cx="199014" cy="4072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25709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1748566" y="476672"/>
            <a:ext cx="6903793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กรณีศึกษาการประชาสัมพันธ์ โรงเรียนวัด</a:t>
            </a:r>
            <a:r>
              <a:rPr lang="th-TH" sz="3600" b="1" dirty="0" err="1" smtClean="0"/>
              <a:t>ราชาธิวาส</a:t>
            </a:r>
            <a:endParaRPr lang="en-US" dirty="0"/>
          </a:p>
        </p:txBody>
      </p:sp>
      <p:grpSp>
        <p:nvGrpSpPr>
          <p:cNvPr id="15" name="กลุ่ม 14"/>
          <p:cNvGrpSpPr/>
          <p:nvPr/>
        </p:nvGrpSpPr>
        <p:grpSpPr>
          <a:xfrm>
            <a:off x="843831" y="1530081"/>
            <a:ext cx="7040537" cy="4290283"/>
            <a:chOff x="843831" y="1530081"/>
            <a:chExt cx="7040537" cy="4290283"/>
          </a:xfrm>
        </p:grpSpPr>
        <p:grpSp>
          <p:nvGrpSpPr>
            <p:cNvPr id="5" name="กลุ่ม 4"/>
            <p:cNvGrpSpPr/>
            <p:nvPr/>
          </p:nvGrpSpPr>
          <p:grpSpPr>
            <a:xfrm>
              <a:off x="3779912" y="1530081"/>
              <a:ext cx="1701420" cy="1105923"/>
              <a:chOff x="2545497" y="3659426"/>
              <a:chExt cx="1701420" cy="1105923"/>
            </a:xfrm>
          </p:grpSpPr>
          <p:sp>
            <p:nvSpPr>
              <p:cNvPr id="7" name="สี่เหลี่ยมผืนผ้ามุมมน 6"/>
              <p:cNvSpPr/>
              <p:nvPr/>
            </p:nvSpPr>
            <p:spPr>
              <a:xfrm>
                <a:off x="2545497" y="3659426"/>
                <a:ext cx="1701420" cy="1105923"/>
              </a:xfrm>
              <a:prstGeom prst="roundRect">
                <a:avLst/>
              </a:prstGeom>
              <a:solidFill>
                <a:srgbClr val="FFCC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" name="สี่เหลี่ยมผืนผ้ามุมมน 4"/>
              <p:cNvSpPr/>
              <p:nvPr/>
            </p:nvSpPr>
            <p:spPr>
              <a:xfrm>
                <a:off x="2599484" y="3713413"/>
                <a:ext cx="1593446" cy="99794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9060" tIns="99060" rIns="99060" bIns="9906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600" kern="1200" dirty="0" smtClean="0">
                    <a:solidFill>
                      <a:schemeClr val="tx1"/>
                    </a:solidFill>
                  </a:rPr>
                  <a:t>ดำเนินการตามงานและโครงการ</a:t>
                </a:r>
                <a:endParaRPr lang="th-TH" sz="2600" kern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3610616" y="3059185"/>
              <a:ext cx="2088232" cy="369332"/>
            </a:xfrm>
            <a:prstGeom prst="rect">
              <a:avLst/>
            </a:prstGeom>
            <a:solidFill>
              <a:srgbClr val="FF66FF"/>
            </a:solidFill>
          </p:spPr>
          <p:txBody>
            <a:bodyPr wrap="square" rtlCol="0">
              <a:spAutoFit/>
            </a:bodyPr>
            <a:lstStyle/>
            <a:p>
              <a:r>
                <a:rPr lang="th-TH" sz="1800" b="1" dirty="0" smtClean="0">
                  <a:latin typeface="Angsana New" pitchFamily="18" charset="-34"/>
                  <a:cs typeface="Angsana New" pitchFamily="18" charset="-34"/>
                </a:rPr>
                <a:t>โครงการประชาสัมพันธ์เชิงรุก</a:t>
              </a:r>
              <a:endParaRPr lang="th-TH" sz="1800" b="1" dirty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43831" y="3807018"/>
              <a:ext cx="2376264" cy="1477328"/>
            </a:xfrm>
            <a:prstGeom prst="rect">
              <a:avLst/>
            </a:prstGeom>
            <a:solidFill>
              <a:srgbClr val="FF99FF"/>
            </a:solidFill>
          </p:spPr>
          <p:txBody>
            <a:bodyPr wrap="square" rtlCol="0">
              <a:spAutoFit/>
            </a:bodyPr>
            <a:lstStyle/>
            <a:p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กิจกรรมการประชาสัมพันธ์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Online</a:t>
              </a:r>
            </a:p>
            <a:p>
              <a:r>
                <a:rPr lang="en-US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- Facebook</a:t>
              </a:r>
            </a:p>
            <a:p>
              <a:r>
                <a:rPr lang="en-US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-</a:t>
              </a:r>
              <a:r>
                <a:rPr lang="th-TH" sz="1800" dirty="0">
                  <a:latin typeface="Angsana New" pitchFamily="18" charset="-34"/>
                  <a:cs typeface="Angsana New" pitchFamily="18" charset="-34"/>
                </a:rPr>
                <a:t>เว็บไซต์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โรงเรียน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  <a:p>
              <a:r>
                <a:rPr lang="en-US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- </a:t>
              </a:r>
              <a:r>
                <a:rPr lang="en-US" sz="1800" dirty="0" err="1" smtClean="0">
                  <a:latin typeface="Angsana New" pitchFamily="18" charset="-34"/>
                  <a:cs typeface="Angsana New" pitchFamily="18" charset="-34"/>
                </a:rPr>
                <a:t>youtube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ช่อง </a:t>
              </a:r>
              <a:r>
                <a:rPr lang="en-US" sz="1800" dirty="0" err="1" smtClean="0">
                  <a:latin typeface="Angsana New" pitchFamily="18" charset="-34"/>
                  <a:cs typeface="Angsana New" pitchFamily="18" charset="-34"/>
                </a:rPr>
                <a:t>rajachanel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  <a:p>
              <a:r>
                <a:rPr lang="en-US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- </a:t>
              </a:r>
              <a:endParaRPr lang="th-TH" sz="1800" dirty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22443" y="3789039"/>
              <a:ext cx="1704902" cy="2031325"/>
            </a:xfrm>
            <a:prstGeom prst="rect">
              <a:avLst/>
            </a:prstGeom>
            <a:solidFill>
              <a:srgbClr val="FF99FF"/>
            </a:solidFill>
          </p:spPr>
          <p:txBody>
            <a:bodyPr wrap="square" rtlCol="0">
              <a:spAutoFit/>
            </a:bodyPr>
            <a:lstStyle/>
            <a:p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กิจกรรมการประชาสัมพันธ์จากสิ่งพิมพ์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  <a:p>
              <a:r>
                <a:rPr lang="en-US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- 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วารสาร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  <a:p>
              <a:r>
                <a:rPr lang="en-US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- คู่มือนักเรียน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  <a:p>
              <a:r>
                <a:rPr lang="en-US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- 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จุลสาร แผ่นพับ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  <a:p>
              <a:r>
                <a:rPr lang="en-US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- 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ฯลฯ</a:t>
              </a:r>
              <a:endParaRPr lang="th-TH" sz="1800" dirty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8144" y="3789040"/>
              <a:ext cx="2016224" cy="1477328"/>
            </a:xfrm>
            <a:prstGeom prst="rect">
              <a:avLst/>
            </a:prstGeom>
            <a:solidFill>
              <a:srgbClr val="FF99FF"/>
            </a:solidFill>
          </p:spPr>
          <p:txBody>
            <a:bodyPr wrap="square" rtlCol="0">
              <a:spAutoFit/>
            </a:bodyPr>
            <a:lstStyle/>
            <a:p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กิจกรรมการประชาสัมพันธ์ภายนอก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  <a:p>
              <a:r>
                <a:rPr lang="en-US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en-US" sz="1800" dirty="0" smtClean="0">
                  <a:latin typeface="Angsana New" pitchFamily="18" charset="-34"/>
                  <a:cs typeface="Angsana New" pitchFamily="18" charset="-34"/>
                </a:rPr>
                <a:t> - 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แนะแนวนักเรียนชั้น ป.6</a:t>
              </a:r>
            </a:p>
            <a:p>
              <a:r>
                <a:rPr lang="th-TH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 - กิจกรรมให้ความรู้ผ่าน  </a:t>
              </a:r>
            </a:p>
            <a:p>
              <a:r>
                <a:rPr lang="th-TH" sz="1800" dirty="0">
                  <a:latin typeface="Angsana New" pitchFamily="18" charset="-34"/>
                  <a:cs typeface="Angsana New" pitchFamily="18" charset="-34"/>
                </a:rPr>
                <a:t> </a:t>
              </a:r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    กิจกรรมพัฒนาผู้เรียน</a:t>
              </a:r>
            </a:p>
          </p:txBody>
        </p:sp>
        <p:sp>
          <p:nvSpPr>
            <p:cNvPr id="11" name="ลูกศรลง 10"/>
            <p:cNvSpPr/>
            <p:nvPr/>
          </p:nvSpPr>
          <p:spPr>
            <a:xfrm>
              <a:off x="4460189" y="2698237"/>
              <a:ext cx="229410" cy="3609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ลูกศรโค้งซ้าย 11"/>
            <p:cNvSpPr/>
            <p:nvPr/>
          </p:nvSpPr>
          <p:spPr>
            <a:xfrm rot="19054396">
              <a:off x="5930517" y="3015249"/>
              <a:ext cx="360040" cy="826535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3" name="ลูกศรโค้งขวา 12"/>
            <p:cNvSpPr/>
            <p:nvPr/>
          </p:nvSpPr>
          <p:spPr>
            <a:xfrm rot="3090209">
              <a:off x="2942812" y="2914155"/>
              <a:ext cx="394802" cy="92307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4" name="ลูกศรลง 13"/>
            <p:cNvSpPr/>
            <p:nvPr/>
          </p:nvSpPr>
          <p:spPr>
            <a:xfrm>
              <a:off x="4432325" y="3468891"/>
              <a:ext cx="285138" cy="36052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298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1748566" y="476672"/>
            <a:ext cx="6903793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กรณีศึกษาการประชาสัมพันธ์ โรงเรียนวัด</a:t>
            </a:r>
            <a:r>
              <a:rPr lang="th-TH" sz="3600" b="1" dirty="0" err="1" smtClean="0"/>
              <a:t>ราชาธิวาส</a:t>
            </a:r>
            <a:endParaRPr lang="en-US" dirty="0"/>
          </a:p>
        </p:txBody>
      </p:sp>
      <p:grpSp>
        <p:nvGrpSpPr>
          <p:cNvPr id="24" name="กลุ่ม 23"/>
          <p:cNvGrpSpPr/>
          <p:nvPr/>
        </p:nvGrpSpPr>
        <p:grpSpPr>
          <a:xfrm>
            <a:off x="695443" y="1340768"/>
            <a:ext cx="8125029" cy="4246731"/>
            <a:chOff x="695443" y="1340768"/>
            <a:chExt cx="8125029" cy="4246731"/>
          </a:xfrm>
        </p:grpSpPr>
        <p:grpSp>
          <p:nvGrpSpPr>
            <p:cNvPr id="5" name="กลุ่ม 4"/>
            <p:cNvGrpSpPr/>
            <p:nvPr/>
          </p:nvGrpSpPr>
          <p:grpSpPr>
            <a:xfrm>
              <a:off x="3727586" y="1340768"/>
              <a:ext cx="1701420" cy="1105923"/>
              <a:chOff x="717261" y="1831190"/>
              <a:chExt cx="1701420" cy="1105923"/>
            </a:xfrm>
          </p:grpSpPr>
          <p:sp>
            <p:nvSpPr>
              <p:cNvPr id="7" name="สี่เหลี่ยมผืนผ้ามุมมน 6"/>
              <p:cNvSpPr/>
              <p:nvPr/>
            </p:nvSpPr>
            <p:spPr>
              <a:xfrm>
                <a:off x="717261" y="1831190"/>
                <a:ext cx="1701420" cy="1105923"/>
              </a:xfrm>
              <a:prstGeom prst="roundRect">
                <a:avLst/>
              </a:prstGeom>
              <a:solidFill>
                <a:srgbClr val="66FF33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" name="สี่เหลี่ยมผืนผ้ามุมมน 4"/>
              <p:cNvSpPr/>
              <p:nvPr/>
            </p:nvSpPr>
            <p:spPr>
              <a:xfrm>
                <a:off x="771248" y="1885177"/>
                <a:ext cx="1593446" cy="99794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9060" tIns="99060" rIns="99060" bIns="9906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600" kern="1200" dirty="0" smtClean="0">
                    <a:solidFill>
                      <a:schemeClr val="tx1"/>
                    </a:solidFill>
                  </a:rPr>
                  <a:t>ประเมินผล</a:t>
                </a:r>
                <a:endParaRPr lang="th-TH" sz="2600" kern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695443" y="2964351"/>
              <a:ext cx="2376264" cy="646331"/>
            </a:xfrm>
            <a:prstGeom prst="rect">
              <a:avLst/>
            </a:prstGeom>
            <a:solidFill>
              <a:srgbClr val="FF99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ประเมินโครงการผ่านกิจกรรมที่ดำเนินงาน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94455" y="2936119"/>
              <a:ext cx="2376264" cy="369332"/>
            </a:xfrm>
            <a:prstGeom prst="rect">
              <a:avLst/>
            </a:prstGeom>
            <a:solidFill>
              <a:srgbClr val="FF99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ประเมินความพึงพอใจทุกกิจกรรม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92180" y="2936119"/>
              <a:ext cx="2628292" cy="646331"/>
            </a:xfrm>
            <a:prstGeom prst="rect">
              <a:avLst/>
            </a:prstGeom>
            <a:solidFill>
              <a:srgbClr val="FF99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ประชุมคณะกรรมที่เกี่ยวข้องในแต่ละกิจกรรมเพื่อสะท้อนผลเชิงบวกและลบ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65147" y="4073081"/>
              <a:ext cx="2376264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สรุปผลการดำเนินงานตามโครงการ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32793" y="4941168"/>
              <a:ext cx="2376264" cy="646331"/>
            </a:xfrm>
            <a:prstGeom prst="rect">
              <a:avLst/>
            </a:prstGeom>
            <a:solidFill>
              <a:srgbClr val="FFCC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รายงานผลการดำเนินงานต่อผู้อำนวยการ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04048" y="4941167"/>
              <a:ext cx="2736304" cy="64633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dirty="0" smtClean="0">
                  <a:latin typeface="Angsana New" pitchFamily="18" charset="-34"/>
                  <a:cs typeface="Angsana New" pitchFamily="18" charset="-34"/>
                </a:rPr>
                <a:t>เก็บผลการดำเนินโครงการเป็นฐานข้อมูลในการวางแผนดำเนินการในปีต่อไป</a:t>
              </a:r>
              <a:endParaRPr lang="en-US" sz="1800" dirty="0" smtClean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16" name="ลูกศรลง 15"/>
            <p:cNvSpPr/>
            <p:nvPr/>
          </p:nvSpPr>
          <p:spPr>
            <a:xfrm>
              <a:off x="4427984" y="2446691"/>
              <a:ext cx="216024" cy="48942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ลูกศรลง 16"/>
            <p:cNvSpPr/>
            <p:nvPr/>
          </p:nvSpPr>
          <p:spPr>
            <a:xfrm rot="2988703">
              <a:off x="3153745" y="2205834"/>
              <a:ext cx="271813" cy="78295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" name="ลูกศรลง 17"/>
            <p:cNvSpPr/>
            <p:nvPr/>
          </p:nvSpPr>
          <p:spPr>
            <a:xfrm rot="18669358">
              <a:off x="5710814" y="2078431"/>
              <a:ext cx="286939" cy="86965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" name="ลูกศรโค้งขวา 18"/>
            <p:cNvSpPr/>
            <p:nvPr/>
          </p:nvSpPr>
          <p:spPr>
            <a:xfrm rot="19566346">
              <a:off x="2721224" y="3669809"/>
              <a:ext cx="443923" cy="85255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20" name="ลูกศรโค้งซ้าย 19"/>
            <p:cNvSpPr/>
            <p:nvPr/>
          </p:nvSpPr>
          <p:spPr>
            <a:xfrm rot="3004089">
              <a:off x="6031872" y="3567277"/>
              <a:ext cx="359096" cy="95940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21" name="ลูกศรลง 20"/>
            <p:cNvSpPr/>
            <p:nvPr/>
          </p:nvSpPr>
          <p:spPr>
            <a:xfrm>
              <a:off x="4283968" y="3287516"/>
              <a:ext cx="252028" cy="75946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ลูกศรโค้งขวา 21"/>
            <p:cNvSpPr/>
            <p:nvPr/>
          </p:nvSpPr>
          <p:spPr>
            <a:xfrm rot="19980007">
              <a:off x="4518312" y="4529498"/>
              <a:ext cx="360040" cy="821920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23" name="ลูกศรโค้งซ้าย 22"/>
            <p:cNvSpPr/>
            <p:nvPr/>
          </p:nvSpPr>
          <p:spPr>
            <a:xfrm rot="1661812">
              <a:off x="3568940" y="4472072"/>
              <a:ext cx="343868" cy="89579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5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2411760" y="476672"/>
            <a:ext cx="5055682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งานวิจัยที่เกี่ยวข้อง</a:t>
            </a:r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002903" y="2059804"/>
            <a:ext cx="77895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dirty="0" err="1">
                <a:latin typeface="Angsana New" pitchFamily="18" charset="-34"/>
                <a:cs typeface="Angsana New" pitchFamily="18" charset="-34"/>
              </a:rPr>
              <a:t>กนกวรรณ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600" dirty="0" err="1">
                <a:latin typeface="Angsana New" pitchFamily="18" charset="-34"/>
                <a:cs typeface="Angsana New" pitchFamily="18" charset="-34"/>
              </a:rPr>
              <a:t>ประภากรณ์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  การ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ศึกษาวิจัยเรื่อง “</a:t>
            </a:r>
            <a:r>
              <a:rPr lang="th-TH" sz="1600" b="1" dirty="0">
                <a:latin typeface="Angsana New" pitchFamily="18" charset="-34"/>
                <a:cs typeface="Angsana New" pitchFamily="18" charset="-34"/>
              </a:rPr>
              <a:t>การใช้เว็บไซต์เพื่อการประชาสัมพันธ์ของสถาบันอุดมศึกษาในเขตภาคเหนือตอนบน”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	วัตถุประสงค์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เพื่อศึกษาลักษณะข้อมูลข่าวสาร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ที่นำเสนอ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ในเว็บไซต์ของสถาบันอุดมศึกษาในเขตภาคเหนือตอนบน ศึกษาประเภทและวัตถุประสงค์ในการประชาสัมพันธ์ทางเว็บไซต์ของสถาบันอุดมศึกษาในเขตภาคเหนือตอนบน รวมถึงการศึกษาความแตกต่างของการใช้เว็บไซต์เพื่อการประชาสัมพันธ์ของสถาบันอุดมศึกษาในเขตภาคเหนือตอนบน </a:t>
            </a:r>
          </a:p>
          <a:p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	งานวิจัย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ฉบับนี้เป็นงานวิจัยเชิงคุณภาพ โดยการวิเคราะห์เนื้อหา (</a:t>
            </a:r>
            <a:r>
              <a:rPr lang="en-US" sz="1600" dirty="0">
                <a:latin typeface="Angsana New" pitchFamily="18" charset="-34"/>
                <a:cs typeface="Angsana New" pitchFamily="18" charset="-34"/>
              </a:rPr>
              <a:t>Content Analysis) 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กลุ่มตัวอย่างจานวน 7 มหาวิทยาลัย 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นำเสนอ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ผลการศึกษาด้วยการพรรณนาวิเคราะห์ (</a:t>
            </a:r>
            <a:r>
              <a:rPr lang="en-US" sz="1600" dirty="0">
                <a:latin typeface="Angsana New" pitchFamily="18" charset="-34"/>
                <a:cs typeface="Angsana New" pitchFamily="18" charset="-34"/>
              </a:rPr>
              <a:t>Descriptive Analysis) </a:t>
            </a:r>
            <a:endParaRPr lang="th-TH" sz="16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16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ผล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การศึกษาพบว่ามหาวิทยาลัยในเขตภาคเหนือตอนบนมีลักษณะ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การนำเสนอ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ข้อมูลข่าวสารผ่านทางเว็บไซต์จะเน้นกา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รนำข้อมูล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ที่เกี่ยวกับ ข่าว หัวข้อข่าว และกิจกรรมต่างๆของมหาวิทยาลัยเป็นหลัก อันดับที่ 2 เป็น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การนำเสนอ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ข้อมูลที่เกี่ยวกับเรื่องเด่น เป็นหัวข้อหลักหรือประเด็น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ที่สำคัญ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ของมหาวิทยาลัย อันดับที่ 3 เป็น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การนำเสนอ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เนื้อหาหลักของมหาวิทยาลัย </a:t>
            </a:r>
          </a:p>
          <a:p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	ผล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การศึกษาประเภทการประชาสัมพันธ์ทางเว็บไซต์ของสถาบันอุดมศึกษาในเขตภาคเหนือตอนบนพบว่า มหาวิทยาลัยเชียงใหม่ มหาวิทยาลัยพะเยา มหาวิทยาลัยเทคโนโลยีราชมงคลล้านนาภาคพายัพเชียงใหม่ มหาวิทยาลัยเชียงราย มหาวิทยาลัยพายัพและวิทยาลัยอินเตอร์เท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คลำปาง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เน้นการสื่อสารภายในเป็นอันดับ 1 รองลงมาเป็นการสื่อสารภายนอก ยกเว้น มหาวิทยาลัยเชียงรายจะเน้นการสื่อสารภายนอกเป็นอันดับ 1 รองลงมาเป็นการสื่อสารภายใน และการศึกษาวัตถุประสงค์ในการประชาสัมพันธ์ทางเว็บไซต์ของสถาบันอุดมศึกษาในเขตภาคเหนือตอนบนพบว่า ในเขตภาคเหนือตอนบนส่วนใหญ่เน้นวัตถุประสงค์การประชาสัมพันธ์เพื่อให้ข้อมูลหลักสูตรและการให้บริการของมหาวิทยาลัยเป็นอันดับ 1 รองลงมาเป็นกา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รนำเสนอ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เนื้อหาที่มีวัตถุประสงค์เพื่อให้ความรู้ และอันดับที่ 3 จะเป็นกา</a:t>
            </a:r>
            <a:r>
              <a:rPr lang="th-TH" sz="1600" dirty="0" smtClean="0">
                <a:latin typeface="Angsana New" pitchFamily="18" charset="-34"/>
                <a:cs typeface="Angsana New" pitchFamily="18" charset="-34"/>
              </a:rPr>
              <a:t>รนำเสนอ</a:t>
            </a:r>
            <a:r>
              <a:rPr lang="th-TH" sz="1600" dirty="0">
                <a:latin typeface="Angsana New" pitchFamily="18" charset="-34"/>
                <a:cs typeface="Angsana New" pitchFamily="18" charset="-34"/>
              </a:rPr>
              <a:t>เนื้อหาเพื่อให้ข่าวสารของมหาวิทยาลัย</a:t>
            </a:r>
          </a:p>
        </p:txBody>
      </p:sp>
    </p:spTree>
    <p:extLst>
      <p:ext uri="{BB962C8B-B14F-4D97-AF65-F5344CB8AC3E}">
        <p14:creationId xmlns:p14="http://schemas.microsoft.com/office/powerpoint/2010/main" val="3225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2411760" y="476672"/>
            <a:ext cx="5055682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งานวิจัยที่เกี่ยวข้อง</a:t>
            </a:r>
            <a:endParaRPr lang="en-US" dirty="0"/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683568" y="1600282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dirty="0" err="1">
                <a:latin typeface="Angsana New" pitchFamily="18" charset="-34"/>
                <a:cs typeface="Angsana New" pitchFamily="18" charset="-34"/>
              </a:rPr>
              <a:t>ศิ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ริกาญจนา แย้ม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ผกา     การศึกษา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ระดับผลสัมฤทธิ์ของการสื่อสารและประชาสัมพันธ์การบริหารความเสี่ยงของโรคติดต่ออุบัติใหม่ของกรมควบคุมโรครวมถึงปัจจัยที่มีอิทธิพลต่อผลสัมฤทธิ์ และปัจจัยที่มีอิทธิพลต่อสมรรถนะของหน่วยงานผ่านความสำเร็จระดับบุคคลและความสำเร็จระดับกลุ่มงานที่มีผลต่อผลสัมฤทธิ์ เพื่อนำเสนอแนวทางการแก้ไขปัญหาและเพิ่มประสิทธิภาพในการนำนโยบายที่เกี่ยวข้องกับโรคติดต่ออุบัติใหม่ไปปฏิบัติในภาคราชการ ระเบียบแบบแผน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	วิธี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วิจัยเชิงผสมโดยวิธีวิจัยเชิงคุณภาพและเชิงปริมาณ กลุ่มตัวอย่างที่ใช้ในการวิจัย คือ ผู้อำนวยการ และหัวหน้ากลุ่มงาน ได้แก่ หัวหน้ากลุ่มสื่อสารความเสี่ยงและพัฒนาพฤติกรรมสุขภาพ หัวหน้ากลุ่มระบาดวิทยาและข่าวกรอง และหัวหน้ากลุ่มปฏิบัติการควบคุมโรคและตอบโต้ภาวะฉุกเฉินทางด้านสาธารณสุข ของสำนักงานป้องกันควบคุมโรคที่ 1-12 กรมควบคุมโรค รวมจำนวน 48 คน (วิจัยเชิงคุณภาพ) และกลุ่มบุคลากรที่ปฏิบัติงาน ได้แก่ กลุ่มสื่อสารความเสี่ยงและพัฒนาพฤติกรรมสุขภาพ กลุ่มระบาดวิทยาและข่าวกรอง และกลุ่มปฏิบัติการควบคุมโรคและตอบโต้ ภาวะฉุกเฉินทางด้านสาธารณสุข โดยจำแนกเป็น ข้าราชการ พนักงานราชการ ลูกจ้างประจำ จำนวน 12 แห่ง รวมจำนวน 255 คน (วิจัยเชิงปริมาณ) 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	ผล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การศึกษาพบว่า ปัจจัยที่มีอิทธิพลต่อผลสัมฤทธิ์ ได้แก่ ความสำเร็จในภาพรวมของการปฏิบัติ ความคุ้มค่าของการปฏิบัติ ความต่อเนื่องของการปฏิบัติ และสภาพแวดล้อมภายนอก โดยสมรรถนะของหน่วยงานมีอิทธิพลต่อผลสัมฤทธิ์ในระดับสูงผ่านความสำเร็จระดับบุคคลและความสำเร็จระดับกลุ่มงาน</a:t>
            </a:r>
          </a:p>
        </p:txBody>
      </p:sp>
    </p:spTree>
    <p:extLst>
      <p:ext uri="{BB962C8B-B14F-4D97-AF65-F5344CB8AC3E}">
        <p14:creationId xmlns:p14="http://schemas.microsoft.com/office/powerpoint/2010/main" val="2900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2411760" y="476672"/>
            <a:ext cx="5055682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งานวิจัยที่เกี่ยวข้อง</a:t>
            </a:r>
            <a:endParaRPr lang="en-US" dirty="0"/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1205548" y="1592796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b="1" dirty="0">
                <a:latin typeface="Angsana New" pitchFamily="18" charset="-34"/>
                <a:cs typeface="Angsana New" pitchFamily="18" charset="-34"/>
              </a:rPr>
              <a:t>พัชราภา ขาว</a:t>
            </a:r>
            <a:r>
              <a:rPr lang="th-TH" sz="1800" b="1" dirty="0" smtClean="0">
                <a:latin typeface="Angsana New" pitchFamily="18" charset="-34"/>
                <a:cs typeface="Angsana New" pitchFamily="18" charset="-34"/>
              </a:rPr>
              <a:t>บริสุทธิ์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การศึกษา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การพัฒนาระบบการประชาสัมพันธ์ของเทศบาลเมืองอ่างทอง </a:t>
            </a:r>
            <a:endParaRPr lang="th-TH" sz="18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18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วัตถุประสงค์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เพื่อศึกษาระบบการประชาสัมพันธ์ของเทศบาลเมืองอ่างทอง ศึกษาสภาพปัญหาในการรับข้อมูลข่าวสารของประชาชนในเขตเทศบาลเมืองอ่างทอง และแนวทางการพัฒนาระบบการประชาสัมพันธ์ โดยเป็นการวิจัยเชิงปริมาณ ผสมผสาน กับการวิจัยเชิงคุณภาพมีการเก็บข้อมูลโดยการใช้แบบสอบถาม สุ่มตัวอย่างจากประชาชนจานวน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390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คนที่อาศัยอยู่ในเขตเทศบาลเมืองอ่างทอง และมีการเก็บข้อมูลด้วยวิธีการสัมภาษณ์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จะทำกับ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เจ้าหน้าที่ผู้เกี่ยวข้องกับการประชาสัมพันธ์ และประชาชนที่อยู่ในเขตเทศบาลเมืองอ่างทอง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จำนวน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4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คน สถิติที่ใช้ในการวิเคราะห์ข้อมูล ได้แก่ ค่าความถี่ ค่าร้อยละ ค่าเฉลี่ย และค่าเบี่ยงเบนมาตรฐาน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	ผลการวิจัย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พบว่า กลุ่มตัวอย่างส่วนใหญ่เป็นเพศหญิงมากกว่าเพศชาย อายุมากกว่า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50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ปีขึ้นไป ประกอบอาชีพค้าขาย อาศัยอยู่ชุมชนตลาดหลวง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2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ในเขตเทศบาลเมืองอ่างทองเป็นเวลา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16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ปีขึ้นไป นอกจากนี้ผลการวิจัยพบว่า กลุ่มตัวอย่างมีความพึงพอใจ และชื่นชอบในการประชาสัมพันธ์ผ่านเสียงตามสาย ในด้านเนื้อหา พบว่ากลุ่มตัวอย่างมีความพึงพอใจการประชาสัมพันธ์สื่อสิ่งพิมพ์ในรูปแบบแผ่นพับมากที่สุด ในด้านระบบการประชาสัมพันธ์ของเทศบาลเมืองอ่างทอง พบว่า การประชาสัมพันธ์ของเทศบาลเมืองอ่างทอง เป็นไปตามกระบวนการ และขั้นตอนตาม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หลักการดำเนินงาน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ประชาสัมพันธ์ในระดับหนึ่ง โดยมีการศึกษาค้นคว้าหาข้อมูลต่างๆ ที่ได้มาจากหนังสือราชการ มีการวิจัย และรับฟังความคิดเห็นจากประชาชนในด้านปัญหา พบว่าสื่ออุปกรณ์ที่ใช้ในการประกาศประชาสัมพันธ์มี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การชำรุด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และงบประมาณทางด้านการประชาสัมพันธ์ที่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มีจำกัด 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0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2411760" y="476672"/>
            <a:ext cx="5055682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งานวิจัยที่เกี่ยวข้อง</a:t>
            </a:r>
            <a:endParaRPr lang="en-US" dirty="0"/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683568" y="1844824"/>
            <a:ext cx="799288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dirty="0" err="1">
                <a:latin typeface="Angsana New" pitchFamily="18" charset="-34"/>
                <a:cs typeface="Angsana New" pitchFamily="18" charset="-34"/>
              </a:rPr>
              <a:t>ธนาภรณ์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 เก้า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สำราญ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        ศึกษา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การบริหารงานประชาสัมพันธ์ของโรงเรียนสังกัดสำนักงานเขตราษฎร์บูรณะ กรุงเทพมหานคร</a:t>
            </a:r>
            <a:endParaRPr lang="en-US" sz="18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18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วัตถุประสงค์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เพื่อ 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1)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ศึกษาสภาพการบริหารงานประชาสัมพันธ์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2)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เปรียบเทียบการบริหารงานประชาสัมพันธ์ และ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3)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ศึกษาปัญหาและข้อเสนอแนะการบริหารงานประชาสัมพันธ์ของโรงเรียนสังกัดสำนักงานเขตราษฎร์บูรณะ กรุงเทพมหานคร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	กลุ่ม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ตัวอย่าง คือ ผู้บริหารสถานศึกษา ครูผู้สอน และผู้ปกครองนักเรียน รวม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270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คน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	เครื่องมือ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ที่ใช้ในการเก็บรวบรวมข้อมูลเป็นแบบสอบถาม สถิติที่ใช้ในการวิเคราะห์ข้อมูล ได้แก่ ค่าร้อยละ ค่าเฉลี่ย ส่วนเบี่ยงเบนมาตรฐาน การทดสอบค่าที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(t-test)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และการวิเคราะห์ความแปรปรวนแบบทางเดียว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(F-test) 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	ผลการวิจัย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พบว่า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1)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สภาพการบริหารงานประชาสัมพันธ์ของโรงเรียนสังกัดสำนักงานเขตราษฎร์บูรณะ กรุงเทพมหานคร พบว่ามีการดำเนินงานโดยรวมอยู่ในระดับปานกลาง และเมื่อพิจารณาเป็นรายด้าน พบว่ามี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การด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ำ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เนินการ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ในระดับปานกลางทุกด้าน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2)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เปรียบเทียบการบริหารงานประชาสัมพันธ์ของโรงเรียนสังกัดสำนักงานเขตราษฎร์บูรณะ กรุงเทพมหานคร พบว่า ผู้ตอบแบบสอบถามที่มีเพศ อายุ วุฒิการศึกษาและสถานภาพต่างกัน มีความคิดเห็นเกี่ยวกับการบริหารงานประชาสัมพันธ์โดยรวมและในแต่ละด้านไม่แตกต่างกัน</a:t>
            </a:r>
            <a:r>
              <a:rPr lang="en-US" sz="1800" dirty="0">
                <a:latin typeface="Angsana New" pitchFamily="18" charset="-34"/>
                <a:cs typeface="Angsana New" pitchFamily="18" charset="-34"/>
              </a:rPr>
              <a:t> 3)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ปัญหาที่พบได้แก่ นโยบายการประชาสัมพันธ์โรงเรียนมีการดำเนินงานเป็นแบบราชการยังไม่มีภาพของความทันสมัย ทำตามกรอบหน้าที่ และขาดความเป็นเอกภาพ และข้อเสนอแนะคือ โรงเรียนควรมีการสร้างพันธมิตรและเครือข่ายการประชาสัมพันธ์ทั้งภายในและภายนอกโรงเรียน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0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99792" y="701116"/>
            <a:ext cx="324036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h-TH" dirty="0" smtClean="0"/>
              <a:t>ความหมายของการประชาสัมพันธ์ </a:t>
            </a:r>
            <a:endParaRPr lang="th-TH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971600" y="1874729"/>
            <a:ext cx="7272808" cy="1323439"/>
          </a:xfrm>
          <a:prstGeom prst="rect">
            <a:avLst/>
          </a:prstGeom>
          <a:pattFill prst="pct5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วาเน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ซา นิชา 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คาโล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 (2562) ได้ให้ความหมายไว้ว่าการประชาสัมพันธ์นั้นเป็นการใช้การสื่อสารด้วยวิธีใด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วิธี		หนึ่ง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ที่ผ่านกระบวนการคิดวิเคราะห์ วางแผนมาอย่างรอบคอบ เพื่อสร้าง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เสริม		ความสัมพันธ์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และความเข้าใจ อันดี ระหว่างองค์กรกับกลุ่มเป้าหมาย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จน		นำไปสู่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การไว้วางใจ และการสนับสนุนองค์กรในที่สุด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971600" y="3501008"/>
            <a:ext cx="7272808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วิรัช 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ลภิ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รัตนกุล 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(2544)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ให้ความหมายประชาสัมพันธ์ไว้ว่า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 “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การประชาสัมพันธ์ คือ วิธีการของสถาบัน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	                 อันมี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แบบแผนและการกระทำที่ต่อเนื่อง ในอันที่จะสร้างหรือยังให้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เกิด		                 ความสัมพันธ์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อันดีกับกลุ่มประชาชน เพื่อให้สถาบันและกลุ่มประชาชนที่เกี่ยวข้อง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	                 มี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ความรู้ ความเข้าใจ และให้ความสนับสนุนร่วมมือซึ่งกันและกัน อันจะ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เป็น	                 ประโยชน์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ให้สถาบันนั้นๆ ดำเนินงานไปได้ผลดีสมความมุ่งหมาย โดยมี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ประชามติ	                 เป็น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แนวบรรทัดฐานสำคัญด้วย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”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18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2527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FF0000"/>
                </a:solidFill>
              </a:rPr>
              <a:t>จบการนำเสนอ</a:t>
            </a:r>
            <a:br>
              <a:rPr lang="th-TH" b="1" dirty="0" smtClean="0">
                <a:solidFill>
                  <a:srgbClr val="FF0000"/>
                </a:solidFill>
              </a:rPr>
            </a:br>
            <a:r>
              <a:rPr lang="th-TH" b="1" dirty="0" smtClean="0">
                <a:solidFill>
                  <a:srgbClr val="FF0000"/>
                </a:solidFill>
              </a:rPr>
              <a:t>ขอบคุณครับ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3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483768" y="439506"/>
            <a:ext cx="3744416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th-TH" b="1" dirty="0" smtClean="0">
                <a:latin typeface="Aparajita" pitchFamily="34" charset="0"/>
              </a:rPr>
              <a:t>ก า ร ป ร ะ ช า </a:t>
            </a:r>
            <a:r>
              <a:rPr lang="th-TH" b="1" dirty="0" err="1" smtClean="0">
                <a:latin typeface="Aparajita" pitchFamily="34" charset="0"/>
              </a:rPr>
              <a:t>สั</a:t>
            </a:r>
            <a:r>
              <a:rPr lang="th-TH" b="1" dirty="0" smtClean="0">
                <a:latin typeface="Aparajita" pitchFamily="34" charset="0"/>
              </a:rPr>
              <a:t> ม </a:t>
            </a:r>
            <a:r>
              <a:rPr lang="th-TH" b="1" dirty="0" err="1" smtClean="0">
                <a:latin typeface="Aparajita" pitchFamily="34" charset="0"/>
              </a:rPr>
              <a:t>พั</a:t>
            </a:r>
            <a:r>
              <a:rPr lang="th-TH" b="1" dirty="0" smtClean="0">
                <a:latin typeface="Aparajita" pitchFamily="34" charset="0"/>
              </a:rPr>
              <a:t> น </a:t>
            </a:r>
            <a:r>
              <a:rPr lang="th-TH" b="1" dirty="0" err="1" smtClean="0">
                <a:latin typeface="Aparajita" pitchFamily="34" charset="0"/>
              </a:rPr>
              <a:t>ธ์</a:t>
            </a:r>
            <a:r>
              <a:rPr lang="th-TH" b="1" dirty="0" smtClean="0">
                <a:latin typeface="Aparajita" pitchFamily="34" charset="0"/>
              </a:rPr>
              <a:t> อ ง </a:t>
            </a:r>
            <a:r>
              <a:rPr lang="th-TH" b="1" dirty="0" err="1" smtClean="0">
                <a:latin typeface="Aparajita" pitchFamily="34" charset="0"/>
              </a:rPr>
              <a:t>ค์</a:t>
            </a:r>
            <a:r>
              <a:rPr lang="th-TH" b="1" dirty="0" smtClean="0">
                <a:latin typeface="Aparajita" pitchFamily="34" charset="0"/>
              </a:rPr>
              <a:t> ก ร</a:t>
            </a:r>
            <a:endParaRPr lang="th-TH" b="1" dirty="0">
              <a:latin typeface="Aparajita" pitchFamily="34" charset="0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1322301" y="1084964"/>
            <a:ext cx="6912768" cy="1015663"/>
          </a:xfrm>
          <a:prstGeom prst="rect">
            <a:avLst/>
          </a:prstGeom>
          <a:solidFill>
            <a:srgbClr val="FF6699">
              <a:alpha val="92941"/>
            </a:srgb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ธีรกิติ 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นวรัตน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 ณ อยุธยา (2557, หน้า 127) กล่าวว่า การประชาสัมพันธ์ หมายถึง แผนงานและ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ความ		พยายาม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ที่จะกระทำอย่างต่อเนื่อง เพื่อสร้างภาพลักษณ์ และความเข้าใจ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อัน		ดี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ระหว่างองค์การและสาธารณชน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303623" y="2208128"/>
            <a:ext cx="6931446" cy="1631216"/>
          </a:xfrm>
          <a:prstGeom prst="rect">
            <a:avLst/>
          </a:prstGeom>
          <a:solidFill>
            <a:srgbClr val="FF99FF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พระ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มหากฤษ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ดา 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นนทวงษ์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 ให้ความหมายการประชาสัมพันธ์ หมายถึงการพยายามขององค์การที่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จะ		สร้าง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ทัศนคติที่ดี ภาพลักษณ์ที่ดี และความเข้าใจอันดีระหว่างองค์การ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กับ		กลุ่มเป้าหมาย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ทั้งภายในและภายนอกองค์การ ไม่ว่าจะเป็น ลูกค้า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กลุ่ม		อนุรักษ์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สิ่งแวดล้อมและวัฒนธรรม รัฐบาล หรือประชาชน เป็นต้น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ด้วย		การ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ติดต่อสื่อสารทางสื่อต่าง ๆ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50293" y="3891915"/>
            <a:ext cx="7056784" cy="2554545"/>
          </a:xfrm>
          <a:prstGeom prst="rect">
            <a:avLst/>
          </a:prstGeom>
          <a:solidFill>
            <a:srgbClr val="CC66FF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จเรวัฒน์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000" dirty="0" err="1">
                <a:latin typeface="Angsana New" pitchFamily="18" charset="-34"/>
                <a:cs typeface="Angsana New" pitchFamily="18" charset="-34"/>
              </a:rPr>
              <a:t>เทว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รัตน์ (2555)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ให้ความหมายการประชาสัมพันธ์ คือการดำเนินงานอย่างมีแผนการโดย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บุคคล	                  หรือโดยองค์กร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การประชาสัมพันธ์ เป็นการติดต่อสื่อสารแบบสองทางและ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มี	                   การ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ชัก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จูงโน้ม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น้าวจิตใจ ในการสร้างความสัมพันธ์ การให้ความรู้ สร้าง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ความ   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                                        เข้าใจ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สร้าง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ความนิยม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น่าเชื่อถือ โดยแลกเปลี่ยนข่าวสารซึ่งกันและกัน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ระหว่าง	                   ผู้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ที่ต้องการ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ทำประชาสัมพันธ์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กับกลุ่มประชาชนที่เกี่ยวข้อง คือมีการ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เผยแพร่	                   หรือ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ให้ข่าวสาร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จากผู้ดำเนินการ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ประชาสัมพันธ์ ไปยังกลุ่มคนต่างๆใน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ลักษณะ	                   ที่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ชักชวนหรือโน้ม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น้าวจิตใจ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ให้คนอื่นๆ เชื่อ หรือดำเนินการในสิ่งที่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ผู้ดำเนิน	                    การ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ประชาสัมพันธ์ต้องการ</a:t>
            </a:r>
          </a:p>
        </p:txBody>
      </p:sp>
    </p:spTree>
    <p:extLst>
      <p:ext uri="{BB962C8B-B14F-4D97-AF65-F5344CB8AC3E}">
        <p14:creationId xmlns:p14="http://schemas.microsoft.com/office/powerpoint/2010/main" val="12200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483768" y="439506"/>
            <a:ext cx="3744416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th-TH" b="1" dirty="0" smtClean="0">
                <a:latin typeface="Aparajita" pitchFamily="34" charset="0"/>
              </a:rPr>
              <a:t>ก า ร ป ร ะ ช า </a:t>
            </a:r>
            <a:r>
              <a:rPr lang="th-TH" b="1" dirty="0" err="1" smtClean="0">
                <a:latin typeface="Aparajita" pitchFamily="34" charset="0"/>
              </a:rPr>
              <a:t>สั</a:t>
            </a:r>
            <a:r>
              <a:rPr lang="th-TH" b="1" dirty="0" smtClean="0">
                <a:latin typeface="Aparajita" pitchFamily="34" charset="0"/>
              </a:rPr>
              <a:t> ม </a:t>
            </a:r>
            <a:r>
              <a:rPr lang="th-TH" b="1" dirty="0" err="1" smtClean="0">
                <a:latin typeface="Aparajita" pitchFamily="34" charset="0"/>
              </a:rPr>
              <a:t>พั</a:t>
            </a:r>
            <a:r>
              <a:rPr lang="th-TH" b="1" dirty="0" smtClean="0">
                <a:latin typeface="Aparajita" pitchFamily="34" charset="0"/>
              </a:rPr>
              <a:t> น </a:t>
            </a:r>
            <a:r>
              <a:rPr lang="th-TH" b="1" dirty="0" err="1" smtClean="0">
                <a:latin typeface="Aparajita" pitchFamily="34" charset="0"/>
              </a:rPr>
              <a:t>ธ์</a:t>
            </a:r>
            <a:r>
              <a:rPr lang="th-TH" b="1" dirty="0" smtClean="0">
                <a:latin typeface="Aparajita" pitchFamily="34" charset="0"/>
              </a:rPr>
              <a:t> อ ง </a:t>
            </a:r>
            <a:r>
              <a:rPr lang="th-TH" b="1" dirty="0" err="1" smtClean="0">
                <a:latin typeface="Aparajita" pitchFamily="34" charset="0"/>
              </a:rPr>
              <a:t>ค์</a:t>
            </a:r>
            <a:r>
              <a:rPr lang="th-TH" b="1" dirty="0" smtClean="0">
                <a:latin typeface="Aparajita" pitchFamily="34" charset="0"/>
              </a:rPr>
              <a:t> ก ร</a:t>
            </a:r>
            <a:endParaRPr lang="th-TH" b="1" dirty="0">
              <a:latin typeface="Aparajita" pitchFamily="34" charset="0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899592" y="1874729"/>
            <a:ext cx="7128792" cy="2246769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th-TH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จากความหมายของนักวิชาการที่ศึกษามาพอสรุปได้ว่า </a:t>
            </a:r>
            <a:endParaRPr lang="th-TH" b="1" dirty="0" smtClean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ประชาสัมพันธ์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คือ การวางแผนอย่างเป็นระบบขององค์กรในการการสื่อสารกับกลุ่มเป้าหมายโดยประกอบด้วย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ข้อมูลและการใช้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สื่อหรือวิธีการต่างๆ เพื่อให้กลุ่มเป้าหมายทราบถึงวัตถุประสงค์ขององค์กรที่ต้องการสื่อความหมายทั้งภายในองค์กรและนอกองค์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00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1835696" y="449732"/>
            <a:ext cx="3816424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th-TH" b="1" dirty="0">
                <a:latin typeface="Angsana New" pitchFamily="18" charset="-34"/>
                <a:cs typeface="Angsana New" pitchFamily="18" charset="-34"/>
              </a:rPr>
              <a:t>วัตถุประสงค์ของ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การประชาสัมพันธ์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346771" y="1196752"/>
            <a:ext cx="5980882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1. การ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ดำเนินงานประชาสัมพันธ์เพื่อการก่อให้เกิดความรู้ ความเข้าใจภาพลักษณ์ที่ดี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ความ 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   จงรักภักดี 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เกิด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การรับ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ข้อมูลข่าวสาร ก่อให้เกิดความสัมพันธ์ที่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ดีทั้งกลุ่มเป้าหมาย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ภายใน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และ       </a:t>
            </a:r>
          </a:p>
          <a:p>
            <a:r>
              <a:rPr lang="th-TH" sz="18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  ภายนอก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หน่วยงาน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22004" y="2312005"/>
            <a:ext cx="6030416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2. การดำเนินงานประชาสัมพันธ์เป็นการดำเนินงานประชาสัมพันธ์ที่เกิดขึ้นจากการวางแผนใน </a:t>
            </a:r>
          </a:p>
          <a:p>
            <a:r>
              <a:rPr lang="th-TH" sz="18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  การดำเนินงาน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322004" y="3176101"/>
            <a:ext cx="595840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th-TH" sz="1800" dirty="0">
                <a:latin typeface="Angsana New" pitchFamily="18" charset="-34"/>
                <a:cs typeface="Angsana New" pitchFamily="18" charset="-34"/>
              </a:rPr>
              <a:t>3. การดำเนินงานประชาสัมพันธ์เพื่อการแก้ เป็นการแก้ไขความเข้าใจผิดหรือเป็นการ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แก้ไข</a:t>
            </a:r>
          </a:p>
          <a:p>
            <a:r>
              <a:rPr lang="th-TH" sz="18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  วิกฤตการณ์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ที่เกิดขึ้นในการดำเนินงาน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322004" y="3980675"/>
            <a:ext cx="5947171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th-TH" sz="1800" dirty="0">
                <a:latin typeface="Angsana New" pitchFamily="18" charset="-34"/>
                <a:cs typeface="Angsana New" pitchFamily="18" charset="-34"/>
              </a:rPr>
              <a:t>4. การดำเนินงานเพื่อการโน้มน้าวเป็นวัตถุประสงค์ที่ต้องการสร้างความร่วมมือการสนับสนุน </a:t>
            </a:r>
            <a:endParaRPr lang="th-TH" sz="18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18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  ความ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คล้อยตาม ทั้งนี้เพื่อให้เกิดพฤติกรรมบางประการตามวัตถุประสงค์ของการดำเนินงาน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ใน </a:t>
            </a:r>
          </a:p>
          <a:p>
            <a:r>
              <a:rPr lang="th-TH" sz="18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  กิจกรรม</a:t>
            </a:r>
            <a:r>
              <a:rPr lang="th-TH" sz="1800" dirty="0">
                <a:latin typeface="Angsana New" pitchFamily="18" charset="-34"/>
                <a:cs typeface="Angsana New" pitchFamily="18" charset="-34"/>
              </a:rPr>
              <a:t>ต่าง ๆ</a:t>
            </a:r>
          </a:p>
        </p:txBody>
      </p:sp>
      <p:sp>
        <p:nvSpPr>
          <p:cNvPr id="9" name="ลูกศรขวา 8"/>
          <p:cNvSpPr/>
          <p:nvPr/>
        </p:nvSpPr>
        <p:spPr>
          <a:xfrm>
            <a:off x="1763688" y="1466782"/>
            <a:ext cx="475071" cy="252028"/>
          </a:xfrm>
          <a:prstGeom prst="rightArrow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>
            <a:off x="1763688" y="4264881"/>
            <a:ext cx="475071" cy="252028"/>
          </a:xfrm>
          <a:prstGeom prst="rightArrow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วา 10"/>
          <p:cNvSpPr/>
          <p:nvPr/>
        </p:nvSpPr>
        <p:spPr>
          <a:xfrm>
            <a:off x="1758990" y="2444974"/>
            <a:ext cx="475071" cy="252028"/>
          </a:xfrm>
          <a:prstGeom prst="rightArrow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ลูกศรขวา 11"/>
          <p:cNvSpPr/>
          <p:nvPr/>
        </p:nvSpPr>
        <p:spPr>
          <a:xfrm>
            <a:off x="1758989" y="3302115"/>
            <a:ext cx="475071" cy="252028"/>
          </a:xfrm>
          <a:prstGeom prst="rightArrow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00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483768" y="1069576"/>
            <a:ext cx="3744416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ประเภทของการประชาสัมพันธ์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1215008" y="2151103"/>
            <a:ext cx="2141984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extrusionH="76200" contourW="12700">
            <a:bevelT/>
            <a:bevelB w="114300" prst="hardEdge"/>
            <a:extrusionClr>
              <a:schemeClr val="accent4">
                <a:lumMod val="40000"/>
                <a:lumOff val="60000"/>
              </a:schemeClr>
            </a:extrusionClr>
            <a:contourClr>
              <a:schemeClr val="bg2">
                <a:lumMod val="50000"/>
              </a:schemeClr>
            </a:contourClr>
          </a:sp3d>
        </p:spPr>
        <p:txBody>
          <a:bodyPr wrap="square">
            <a:spAutoFit/>
          </a:bodyPr>
          <a:lstStyle/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1. การ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ประชาสัมพันธ์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ภายใน</a:t>
            </a:r>
          </a:p>
          <a:p>
            <a:pPr algn="ctr"/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Internal Public Relations)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157192" y="2132856"/>
            <a:ext cx="2295128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extrusionH="76200" contourW="12700">
            <a:bevelT/>
            <a:bevelB w="114300" prst="hardEdge"/>
            <a:extrusionClr>
              <a:schemeClr val="accent4">
                <a:lumMod val="40000"/>
                <a:lumOff val="60000"/>
              </a:schemeClr>
            </a:extrusionClr>
            <a:contourClr>
              <a:schemeClr val="bg2">
                <a:lumMod val="50000"/>
              </a:schemeClr>
            </a:contourClr>
          </a:sp3d>
        </p:spPr>
        <p:txBody>
          <a:bodyPr wrap="square">
            <a:spAutoFit/>
          </a:bodyPr>
          <a:lstStyle/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1. การ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ประชาสัมพันธ์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ภายนอก</a:t>
            </a:r>
          </a:p>
          <a:p>
            <a:pPr algn="ctr"/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 (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External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Public Relations)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ลูกศรซ้าย-ขวา-ขึ้น 5"/>
          <p:cNvSpPr/>
          <p:nvPr/>
        </p:nvSpPr>
        <p:spPr>
          <a:xfrm>
            <a:off x="3779912" y="1704726"/>
            <a:ext cx="864096" cy="97210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33636" y="3645024"/>
            <a:ext cx="2718048" cy="2554545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การสร้างความเข้าใจและความสัมพันธ์อันดีกับกลุ่มบุคคลภายในสถาบันเอง อันได้แก่ กลุ่มเจ้าหน้าที่ เสมียน พนักงาน ลูกจ้าง รวมตลอดจนถึงนักการภารโรง คนขับรถภายในองค์การสถาบันให้เกิดมีความรักใครกลมเกลียว สามัคคีกันในหมู่เพื่อนร่วมงาน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716016" y="3645023"/>
            <a:ext cx="3573016" cy="2554545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angle"/>
            <a:bevelB w="152400" h="50800" prst="softRound"/>
          </a:sp3d>
        </p:spPr>
        <p:txBody>
          <a:bodyPr wrap="square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การสร้างความเข้าใจ และความสัมพันธ์อันดีกับประชาชนภายนอก กลุ่มต่าง ๆ อันได้แก่ประชาชนทั่วไป และประชาชนที่องค์การสถาบันเกี่ยวข้อง เช่น ผู้นำความคิดเห็น ผู้นำในท้องถิ่น ลูกค้า ผู้บริโภค รวมทั้งชุมชนละแวกใกล้เคียง ฯลฯ เพื่อให้กลุ่มประชาชนเหล่านี้เกิดความรู้ ความเข้าใจในตัวสถาบัน และให้ความร่วมมือแก่สถาบันด้วยดี</a:t>
            </a:r>
          </a:p>
        </p:txBody>
      </p:sp>
      <p:sp>
        <p:nvSpPr>
          <p:cNvPr id="10" name="ลูกศรลง 9"/>
          <p:cNvSpPr/>
          <p:nvPr/>
        </p:nvSpPr>
        <p:spPr>
          <a:xfrm>
            <a:off x="2123728" y="2924944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015" y="2904108"/>
            <a:ext cx="414337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00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483768" y="946465"/>
            <a:ext cx="4392488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th-TH" sz="3600" b="1" dirty="0"/>
              <a:t>หลักการแนวคิดการ</a:t>
            </a:r>
            <a:r>
              <a:rPr lang="th-TH" sz="3600" b="1" dirty="0" smtClean="0"/>
              <a:t>ประชาสัมพันธ์</a:t>
            </a:r>
            <a:endParaRPr lang="en-US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755576" y="1659285"/>
            <a:ext cx="7920880" cy="156966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Taylor &amp; Kent (2010)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กล่าวว่า การประชาสัมพันธ์เป็นหนึ่งในช่องทางการสื่อสารที่สำคัญในการสร้างความเข้าใจที่ดีระหว่างองค์กรกับกลุ่มที่มีส่วนได้ส่วนเสียรวมถึงสาธารณชนทั่วไป งานประชาสัมพันธ์เป็นงานที่เกี่ยวข้องกับการใช้เครื่องมือสื่อสาร นักประชาสัมพันธ์ต้องรู้การใช้สื่อประชาสัมพันธ์ให้ได้ผล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55576" y="3356992"/>
            <a:ext cx="7776864" cy="23083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th-TH" sz="2400" dirty="0">
                <a:latin typeface="Angsana New" pitchFamily="18" charset="-34"/>
                <a:cs typeface="Angsana New" pitchFamily="18" charset="-34"/>
              </a:rPr>
              <a:t>ไซมอน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Simon, 1984, pp. 109-110)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ศาสตราจารย์วิชาการประชาสัมพันธ์แห่ง มหาวิทยาลัยซีรา</a:t>
            </a:r>
            <a:r>
              <a:rPr lang="th-TH" sz="2400" dirty="0" err="1">
                <a:latin typeface="Angsana New" pitchFamily="18" charset="-34"/>
                <a:cs typeface="Angsana New" pitchFamily="18" charset="-34"/>
              </a:rPr>
              <a:t>คิวส์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สหรัฐอเมริกา ให้ความเห็นว่า การประชาสัมพันธ์คือการส่งเสริมให้เกิด ความกลมเกลียวราบรื่น และความนิยมระหว่าบุคคลกับหน่วยงานหรือสถาบัน และบุคคลอื่นๆ รวมทั้งประชาชนกลุ่มพิเศษ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Special Publics)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หรือชุมชนกลุ่มใหญ่โดยการสื่อความหมายผ่านสิ่งที่ สามารถตีความได้และมีการพัฒนาแลกเปลี่ยนความคิดเห็นอย่างฉันท์ไมตรีรวมทั้งการประเมิน ปฏิกิริยาท่าทีของประชาชน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00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483768" y="946465"/>
            <a:ext cx="4392488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th-TH" sz="3600" b="1" dirty="0"/>
              <a:t>หลักการแนวคิดการ</a:t>
            </a:r>
            <a:r>
              <a:rPr lang="th-TH" sz="3600" b="1" dirty="0" smtClean="0"/>
              <a:t>ประชาสัมพันธ์</a:t>
            </a:r>
            <a:endParaRPr lang="en-US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95536" y="2204864"/>
            <a:ext cx="8208912" cy="1569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Angsana New" pitchFamily="18" charset="-34"/>
                <a:cs typeface="Angsana New" pitchFamily="18" charset="-34"/>
              </a:rPr>
              <a:t>John </a:t>
            </a:r>
            <a:r>
              <a:rPr lang="en-US" sz="2400" dirty="0" err="1">
                <a:latin typeface="Angsana New" pitchFamily="18" charset="-34"/>
                <a:cs typeface="Angsana New" pitchFamily="18" charset="-34"/>
              </a:rPr>
              <a:t>Earston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ให้ทัศนะว่า การประชาสัมพันธ์เป็นคำ ที่ให้นิยามหรือคำ จำกัดความได้ยากพอๆกับคำ ว่า ศาสนา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religion)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หรือการศึกษา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education)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ทุกคนต่างก็ยอมรับว่า ทั้งศาสนา และการศึกษาเป็นสิ่งสำคัญ แม้กระทั้งคนสองคน ก็ไม่เคยให้คำ จำกัดความของคำ ทั้งสองนี้ได้อย่างถูกต้องหรือเป็นไปในทางเดียวกัน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030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ผลการค้นหารูปภาพสำหรับ มหาวิทยาลัยราชภัฏสวนสุนันทา">
            <a:extLst>
              <a:ext uri="{FF2B5EF4-FFF2-40B4-BE49-F238E27FC236}">
                <a16:creationId xmlns:a16="http://schemas.microsoft.com/office/drawing/2014/main" xmlns="" id="{95AFBC7D-EFA0-4AA7-8438-6CCF1C796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82832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2195736" y="623299"/>
            <a:ext cx="4392488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51000">
                <a:srgbClr val="BDE5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/>
              <a:t>กระบวนการประชาสัมพันธ์</a:t>
            </a:r>
            <a:endParaRPr lang="en-US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279860" y="1700808"/>
            <a:ext cx="5814392" cy="707886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การ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ค้นคว้าหาข้อเท็จจริง ข้อมูลต่างๆ ที่ได้มาจาก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การรับ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ฟังความคิดเห็น ซึ่ง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เป็น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    การ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สำรวจ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ตรวจสอบ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ความคิดเห็น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ทัศนคติต่อองค์กร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279860" y="5448999"/>
            <a:ext cx="5814392" cy="1015663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r>
              <a:rPr lang="en-US" sz="2000" dirty="0"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การประเมินผล เป็นการดำเนินการในขั้นสุดท้าย เป็นการวัดผลว่าการดำเนินงานประชาสัมพันธ์ที่ได้ทำไปแล้วนั้น ได้ผลตามวัตถุประสงค์ที่ได้วางแผนหรือกำหนดโครงการไว้หรือไม่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279860" y="4247551"/>
            <a:ext cx="5814392" cy="707886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r>
              <a:rPr lang="en-US" sz="2000" dirty="0"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การติดต่อสื่อสาร คือการปฏิบัติการสื่อสารกับกลุ่มประชาชนที่เกี่ยวข้อง โดยดำเนินงานตามแผนหรือโครงการที่กำหนดไว้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286000" y="2780928"/>
            <a:ext cx="5814392" cy="1015663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txBody>
          <a:bodyPr wrap="square">
            <a:spAutoFit/>
          </a:bodyPr>
          <a:lstStyle/>
          <a:p>
            <a:r>
              <a:rPr lang="en-US" sz="2000" dirty="0"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การวางแผนและการตัดสินใจ การดำเนินงานในขั้นนี้เป็นการนาเอาทัศนคติ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และ 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   ปฏิกิริยา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ต่าง ๆ ที่ค้นคว้ารวบรวมมาได้ มาพิจารณาประกอบการวางแผน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กำหนด 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    นโยบาย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และโครงการขององค์กร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ลูกศรลง 8"/>
          <p:cNvSpPr/>
          <p:nvPr/>
        </p:nvSpPr>
        <p:spPr>
          <a:xfrm>
            <a:off x="4572000" y="1269630"/>
            <a:ext cx="288032" cy="43117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ลง 9"/>
          <p:cNvSpPr/>
          <p:nvPr/>
        </p:nvSpPr>
        <p:spPr>
          <a:xfrm>
            <a:off x="4572000" y="2397476"/>
            <a:ext cx="288032" cy="43117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ลง 10"/>
          <p:cNvSpPr/>
          <p:nvPr/>
        </p:nvSpPr>
        <p:spPr>
          <a:xfrm>
            <a:off x="4580384" y="3816373"/>
            <a:ext cx="288032" cy="43117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ลูกศรลง 11"/>
          <p:cNvSpPr/>
          <p:nvPr/>
        </p:nvSpPr>
        <p:spPr>
          <a:xfrm>
            <a:off x="4580384" y="4967970"/>
            <a:ext cx="288032" cy="43117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37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ูปคลื่น">
  <a:themeElements>
    <a:clrScheme name="รูปคลื่น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รูปคลื่น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รูปคลื่น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700</TotalTime>
  <Words>1128</Words>
  <Application>Microsoft Office PowerPoint</Application>
  <PresentationFormat>นำเสนอทางหน้าจอ 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20</vt:i4>
      </vt:variant>
    </vt:vector>
  </HeadingPairs>
  <TitlesOfParts>
    <vt:vector size="21" baseType="lpstr">
      <vt:lpstr>รูปคลื่น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จบการนำเสนอ ขอบคุณครับ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Admin</cp:lastModifiedBy>
  <cp:revision>66</cp:revision>
  <dcterms:created xsi:type="dcterms:W3CDTF">2020-05-24T05:13:00Z</dcterms:created>
  <dcterms:modified xsi:type="dcterms:W3CDTF">2020-06-26T18:43:04Z</dcterms:modified>
</cp:coreProperties>
</file>